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4"/>
  </p:notesMasterIdLst>
  <p:sldIdLst>
    <p:sldId id="256" r:id="rId2"/>
    <p:sldId id="317" r:id="rId3"/>
    <p:sldId id="477" r:id="rId4"/>
    <p:sldId id="444" r:id="rId5"/>
    <p:sldId id="445" r:id="rId6"/>
    <p:sldId id="449" r:id="rId7"/>
    <p:sldId id="474" r:id="rId8"/>
    <p:sldId id="476" r:id="rId9"/>
    <p:sldId id="451" r:id="rId10"/>
    <p:sldId id="452" r:id="rId11"/>
    <p:sldId id="453" r:id="rId12"/>
    <p:sldId id="304" r:id="rId13"/>
    <p:sldId id="446" r:id="rId14"/>
    <p:sldId id="407" r:id="rId15"/>
    <p:sldId id="454" r:id="rId16"/>
    <p:sldId id="479" r:id="rId17"/>
    <p:sldId id="478" r:id="rId18"/>
    <p:sldId id="408" r:id="rId19"/>
    <p:sldId id="455" r:id="rId20"/>
    <p:sldId id="480" r:id="rId21"/>
    <p:sldId id="409" r:id="rId22"/>
    <p:sldId id="456" r:id="rId23"/>
    <p:sldId id="481" r:id="rId24"/>
    <p:sldId id="457" r:id="rId25"/>
    <p:sldId id="443" r:id="rId26"/>
    <p:sldId id="410" r:id="rId27"/>
    <p:sldId id="412" r:id="rId28"/>
    <p:sldId id="483" r:id="rId29"/>
    <p:sldId id="482" r:id="rId30"/>
    <p:sldId id="484" r:id="rId31"/>
    <p:sldId id="459" r:id="rId32"/>
    <p:sldId id="461" r:id="rId33"/>
    <p:sldId id="413" r:id="rId34"/>
    <p:sldId id="414" r:id="rId35"/>
    <p:sldId id="415" r:id="rId36"/>
    <p:sldId id="420" r:id="rId37"/>
    <p:sldId id="417" r:id="rId38"/>
    <p:sldId id="485" r:id="rId39"/>
    <p:sldId id="423" r:id="rId40"/>
    <p:sldId id="424" r:id="rId41"/>
    <p:sldId id="486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436" r:id="rId51"/>
    <p:sldId id="437" r:id="rId52"/>
    <p:sldId id="438" r:id="rId53"/>
    <p:sldId id="439" r:id="rId54"/>
    <p:sldId id="440" r:id="rId55"/>
    <p:sldId id="441" r:id="rId56"/>
    <p:sldId id="287" r:id="rId57"/>
    <p:sldId id="315" r:id="rId58"/>
    <p:sldId id="448" r:id="rId59"/>
    <p:sldId id="406" r:id="rId60"/>
    <p:sldId id="469" r:id="rId61"/>
    <p:sldId id="470" r:id="rId62"/>
    <p:sldId id="471" r:id="rId63"/>
    <p:sldId id="487" r:id="rId64"/>
    <p:sldId id="462" r:id="rId65"/>
    <p:sldId id="463" r:id="rId66"/>
    <p:sldId id="472" r:id="rId67"/>
    <p:sldId id="488" r:id="rId68"/>
    <p:sldId id="466" r:id="rId69"/>
    <p:sldId id="473" r:id="rId70"/>
    <p:sldId id="489" r:id="rId71"/>
    <p:sldId id="468" r:id="rId72"/>
    <p:sldId id="475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87397" autoAdjust="0"/>
  </p:normalViewPr>
  <p:slideViewPr>
    <p:cSldViewPr>
      <p:cViewPr varScale="1">
        <p:scale>
          <a:sx n="95" d="100"/>
          <a:sy n="95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F06C2-DDF8-4275-9895-6D6CF694689C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4D6569C5-D390-4F86-86C7-7D71FABF0918}">
      <dgm:prSet phldrT="[Текст]" custT="1"/>
      <dgm:spPr>
        <a:ln>
          <a:noFill/>
        </a:ln>
      </dgm:spPr>
      <dgm:t>
        <a:bodyPr/>
        <a:lstStyle/>
        <a:p>
          <a:r>
            <a:rPr lang="ru-RU" sz="2400" b="1" dirty="0"/>
            <a:t>У российских учащихся слабо сформированы умения: </a:t>
          </a:r>
        </a:p>
      </dgm:t>
    </dgm:pt>
    <dgm:pt modelId="{996A22E0-7592-44FA-93DE-D172BCE36C3E}" type="parTrans" cxnId="{7F7A3461-63F9-45D2-B9B4-D39FBA267572}">
      <dgm:prSet/>
      <dgm:spPr/>
      <dgm:t>
        <a:bodyPr/>
        <a:lstStyle/>
        <a:p>
          <a:endParaRPr lang="ru-RU"/>
        </a:p>
      </dgm:t>
    </dgm:pt>
    <dgm:pt modelId="{F22605C6-0BEE-4577-AD98-C64E1B5641FF}" type="sibTrans" cxnId="{7F7A3461-63F9-45D2-B9B4-D39FBA267572}">
      <dgm:prSet/>
      <dgm:spPr/>
      <dgm:t>
        <a:bodyPr/>
        <a:lstStyle/>
        <a:p>
          <a:endParaRPr lang="ru-RU"/>
        </a:p>
      </dgm:t>
    </dgm:pt>
    <dgm:pt modelId="{3A32FFF0-DA6A-47E3-962A-203DAAA65B81}">
      <dgm:prSet phldrT="[Текст]"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</a:pPr>
          <a:r>
            <a:rPr lang="ru-RU" sz="2400" dirty="0"/>
            <a:t>осуществлять поиск информации по ключевым словам; </a:t>
          </a:r>
        </a:p>
      </dgm:t>
    </dgm:pt>
    <dgm:pt modelId="{1AE6DEFB-4ED7-4EDF-9887-C838B1F2991E}" type="parTrans" cxnId="{E34CAB5C-8684-457D-B3F6-A05B90236B5B}">
      <dgm:prSet/>
      <dgm:spPr/>
      <dgm:t>
        <a:bodyPr/>
        <a:lstStyle/>
        <a:p>
          <a:endParaRPr lang="ru-RU"/>
        </a:p>
      </dgm:t>
    </dgm:pt>
    <dgm:pt modelId="{0E5CED6D-CB49-426E-93BE-A153B621E59D}" type="sibTrans" cxnId="{E34CAB5C-8684-457D-B3F6-A05B90236B5B}">
      <dgm:prSet/>
      <dgm:spPr/>
      <dgm:t>
        <a:bodyPr/>
        <a:lstStyle/>
        <a:p>
          <a:endParaRPr lang="ru-RU"/>
        </a:p>
      </dgm:t>
    </dgm:pt>
    <dgm:pt modelId="{BA818F85-DF9B-4B74-8F46-E633573F9661}">
      <dgm:prSet phldrT="[Текст]"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</a:pPr>
          <a:r>
            <a:rPr lang="ru-RU" sz="2400" dirty="0"/>
            <a:t>анализировать процессы проведения исследований;</a:t>
          </a:r>
        </a:p>
      </dgm:t>
    </dgm:pt>
    <dgm:pt modelId="{5E07EA8A-E5BE-4AA9-AD46-625B6E009127}" type="parTrans" cxnId="{BBC4ABC4-A447-4989-8563-01F105443F7B}">
      <dgm:prSet/>
      <dgm:spPr/>
      <dgm:t>
        <a:bodyPr/>
        <a:lstStyle/>
        <a:p>
          <a:endParaRPr lang="ru-RU"/>
        </a:p>
      </dgm:t>
    </dgm:pt>
    <dgm:pt modelId="{ED64E5D1-6A50-427F-92FD-10893C1F8C1F}" type="sibTrans" cxnId="{BBC4ABC4-A447-4989-8563-01F105443F7B}">
      <dgm:prSet/>
      <dgm:spPr/>
      <dgm:t>
        <a:bodyPr/>
        <a:lstStyle/>
        <a:p>
          <a:endParaRPr lang="ru-RU"/>
        </a:p>
      </dgm:t>
    </dgm:pt>
    <dgm:pt modelId="{F98746D8-BA32-40E3-87B0-D5D45539D3C3}">
      <dgm:prSet phldrT="[Текст]"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</a:pPr>
          <a:r>
            <a:rPr lang="ru-RU" sz="2400" dirty="0"/>
            <a:t>составлять прогнозы на основе имеющихся данных; </a:t>
          </a:r>
        </a:p>
      </dgm:t>
    </dgm:pt>
    <dgm:pt modelId="{19355A55-ED05-4645-AD9D-DE5CB0E838B6}" type="parTrans" cxnId="{CB5D2FFF-A75B-40D9-8870-C3A042AE17D1}">
      <dgm:prSet/>
      <dgm:spPr/>
      <dgm:t>
        <a:bodyPr/>
        <a:lstStyle/>
        <a:p>
          <a:endParaRPr lang="ru-RU"/>
        </a:p>
      </dgm:t>
    </dgm:pt>
    <dgm:pt modelId="{FBF5078E-9034-41DF-B909-2AD84993DE03}" type="sibTrans" cxnId="{CB5D2FFF-A75B-40D9-8870-C3A042AE17D1}">
      <dgm:prSet/>
      <dgm:spPr/>
      <dgm:t>
        <a:bodyPr/>
        <a:lstStyle/>
        <a:p>
          <a:endParaRPr lang="ru-RU"/>
        </a:p>
      </dgm:t>
    </dgm:pt>
    <dgm:pt modelId="{E8EC8A73-1BC6-430E-8221-0DCC70294653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</a:pPr>
          <a:r>
            <a:rPr lang="ru-RU" sz="2400" dirty="0"/>
            <a:t>выявлять и интерпретировать научные факты и данные исследований; </a:t>
          </a:r>
        </a:p>
      </dgm:t>
    </dgm:pt>
    <dgm:pt modelId="{B15F85C1-F997-40D8-8E46-66092D21210B}" type="parTrans" cxnId="{FB2A8488-79B8-4131-BAA7-3694AB41EA99}">
      <dgm:prSet/>
      <dgm:spPr/>
      <dgm:t>
        <a:bodyPr/>
        <a:lstStyle/>
        <a:p>
          <a:endParaRPr lang="ru-RU"/>
        </a:p>
      </dgm:t>
    </dgm:pt>
    <dgm:pt modelId="{8C6CC829-FE02-4B29-8D0C-F4DA653FBF33}" type="sibTrans" cxnId="{FB2A8488-79B8-4131-BAA7-3694AB41EA99}">
      <dgm:prSet/>
      <dgm:spPr/>
      <dgm:t>
        <a:bodyPr/>
        <a:lstStyle/>
        <a:p>
          <a:endParaRPr lang="ru-RU"/>
        </a:p>
      </dgm:t>
    </dgm:pt>
    <dgm:pt modelId="{535FBDEF-7929-481E-A8AA-AE0EECD2F70C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</a:pPr>
          <a:r>
            <a:rPr lang="ru-RU" sz="2400" dirty="0"/>
            <a:t>интерпретировать графическую информацию;</a:t>
          </a:r>
        </a:p>
      </dgm:t>
    </dgm:pt>
    <dgm:pt modelId="{430D7DC7-1797-4306-8D43-90EF961D8352}" type="parTrans" cxnId="{5F61C41B-DE66-4782-8CEB-9359CB4CDD9E}">
      <dgm:prSet/>
      <dgm:spPr/>
      <dgm:t>
        <a:bodyPr/>
        <a:lstStyle/>
        <a:p>
          <a:endParaRPr lang="ru-RU"/>
        </a:p>
      </dgm:t>
    </dgm:pt>
    <dgm:pt modelId="{BA63E7A1-8C51-4D01-96DA-5236B66BBAA5}" type="sibTrans" cxnId="{5F61C41B-DE66-4782-8CEB-9359CB4CDD9E}">
      <dgm:prSet/>
      <dgm:spPr/>
      <dgm:t>
        <a:bodyPr/>
        <a:lstStyle/>
        <a:p>
          <a:endParaRPr lang="ru-RU"/>
        </a:p>
      </dgm:t>
    </dgm:pt>
    <dgm:pt modelId="{168D5535-11F9-48FF-8A1B-FAFF01BEE0CE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1"/>
            </a:buClr>
          </a:pPr>
          <a:r>
            <a:rPr lang="ru-RU" sz="2400" dirty="0"/>
            <a:t>проводить оценочные расчеты и прикидки</a:t>
          </a:r>
        </a:p>
      </dgm:t>
    </dgm:pt>
    <dgm:pt modelId="{43854507-C945-464D-AEC5-C2C44E0D2328}" type="parTrans" cxnId="{D12096DF-9D3B-4D26-A68A-15A8CC47D66C}">
      <dgm:prSet/>
      <dgm:spPr/>
      <dgm:t>
        <a:bodyPr/>
        <a:lstStyle/>
        <a:p>
          <a:endParaRPr lang="ru-RU"/>
        </a:p>
      </dgm:t>
    </dgm:pt>
    <dgm:pt modelId="{B905AA1B-35E9-41BE-B511-7CD88CC5811B}" type="sibTrans" cxnId="{D12096DF-9D3B-4D26-A68A-15A8CC47D66C}">
      <dgm:prSet/>
      <dgm:spPr/>
      <dgm:t>
        <a:bodyPr/>
        <a:lstStyle/>
        <a:p>
          <a:endParaRPr lang="ru-RU"/>
        </a:p>
      </dgm:t>
    </dgm:pt>
    <dgm:pt modelId="{096370B5-90CB-4C1A-9410-EFB73AA70DDE}" type="pres">
      <dgm:prSet presAssocID="{766F06C2-DDF8-4275-9895-6D6CF69468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86754-F7E7-4FD9-AC47-2E70B2F4A81B}" type="pres">
      <dgm:prSet presAssocID="{4D6569C5-D390-4F86-86C7-7D71FABF0918}" presName="parentText" presStyleLbl="node1" presStyleIdx="0" presStyleCnt="1" custScaleY="51448" custLinFactNeighborY="-4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BCB09-5159-4ED3-84D3-752D9254E31C}" type="pres">
      <dgm:prSet presAssocID="{4D6569C5-D390-4F86-86C7-7D71FABF0918}" presName="childText" presStyleLbl="revTx" presStyleIdx="0" presStyleCnt="1" custLinFactNeighborY="-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8BB1A-80BD-46FE-9B8F-31C9EA4E1212}" type="presOf" srcId="{4D6569C5-D390-4F86-86C7-7D71FABF0918}" destId="{C2886754-F7E7-4FD9-AC47-2E70B2F4A81B}" srcOrd="0" destOrd="0" presId="urn:microsoft.com/office/officeart/2005/8/layout/vList2"/>
    <dgm:cxn modelId="{56B06443-3CB6-4C55-A001-CD307E03D0B3}" type="presOf" srcId="{766F06C2-DDF8-4275-9895-6D6CF694689C}" destId="{096370B5-90CB-4C1A-9410-EFB73AA70DDE}" srcOrd="0" destOrd="0" presId="urn:microsoft.com/office/officeart/2005/8/layout/vList2"/>
    <dgm:cxn modelId="{5B9FE673-3DFC-4189-B27E-118EB41D3D7C}" type="presOf" srcId="{535FBDEF-7929-481E-A8AA-AE0EECD2F70C}" destId="{58FBCB09-5159-4ED3-84D3-752D9254E31C}" srcOrd="0" destOrd="4" presId="urn:microsoft.com/office/officeart/2005/8/layout/vList2"/>
    <dgm:cxn modelId="{0F23DC84-FED1-4E85-AB71-CA6D607B4B4B}" type="presOf" srcId="{168D5535-11F9-48FF-8A1B-FAFF01BEE0CE}" destId="{58FBCB09-5159-4ED3-84D3-752D9254E31C}" srcOrd="0" destOrd="5" presId="urn:microsoft.com/office/officeart/2005/8/layout/vList2"/>
    <dgm:cxn modelId="{7F7A3461-63F9-45D2-B9B4-D39FBA267572}" srcId="{766F06C2-DDF8-4275-9895-6D6CF694689C}" destId="{4D6569C5-D390-4F86-86C7-7D71FABF0918}" srcOrd="0" destOrd="0" parTransId="{996A22E0-7592-44FA-93DE-D172BCE36C3E}" sibTransId="{F22605C6-0BEE-4577-AD98-C64E1B5641FF}"/>
    <dgm:cxn modelId="{BBC4ABC4-A447-4989-8563-01F105443F7B}" srcId="{4D6569C5-D390-4F86-86C7-7D71FABF0918}" destId="{BA818F85-DF9B-4B74-8F46-E633573F9661}" srcOrd="1" destOrd="0" parTransId="{5E07EA8A-E5BE-4AA9-AD46-625B6E009127}" sibTransId="{ED64E5D1-6A50-427F-92FD-10893C1F8C1F}"/>
    <dgm:cxn modelId="{FB2A8488-79B8-4131-BAA7-3694AB41EA99}" srcId="{4D6569C5-D390-4F86-86C7-7D71FABF0918}" destId="{E8EC8A73-1BC6-430E-8221-0DCC70294653}" srcOrd="3" destOrd="0" parTransId="{B15F85C1-F997-40D8-8E46-66092D21210B}" sibTransId="{8C6CC829-FE02-4B29-8D0C-F4DA653FBF33}"/>
    <dgm:cxn modelId="{5F61C41B-DE66-4782-8CEB-9359CB4CDD9E}" srcId="{4D6569C5-D390-4F86-86C7-7D71FABF0918}" destId="{535FBDEF-7929-481E-A8AA-AE0EECD2F70C}" srcOrd="4" destOrd="0" parTransId="{430D7DC7-1797-4306-8D43-90EF961D8352}" sibTransId="{BA63E7A1-8C51-4D01-96DA-5236B66BBAA5}"/>
    <dgm:cxn modelId="{E9FC31A8-8B0F-4B38-B171-A97B99767E70}" type="presOf" srcId="{E8EC8A73-1BC6-430E-8221-0DCC70294653}" destId="{58FBCB09-5159-4ED3-84D3-752D9254E31C}" srcOrd="0" destOrd="3" presId="urn:microsoft.com/office/officeart/2005/8/layout/vList2"/>
    <dgm:cxn modelId="{BBEFEA13-B3A3-4B1E-AE80-AD8D54508C7A}" type="presOf" srcId="{BA818F85-DF9B-4B74-8F46-E633573F9661}" destId="{58FBCB09-5159-4ED3-84D3-752D9254E31C}" srcOrd="0" destOrd="1" presId="urn:microsoft.com/office/officeart/2005/8/layout/vList2"/>
    <dgm:cxn modelId="{D12096DF-9D3B-4D26-A68A-15A8CC47D66C}" srcId="{4D6569C5-D390-4F86-86C7-7D71FABF0918}" destId="{168D5535-11F9-48FF-8A1B-FAFF01BEE0CE}" srcOrd="5" destOrd="0" parTransId="{43854507-C945-464D-AEC5-C2C44E0D2328}" sibTransId="{B905AA1B-35E9-41BE-B511-7CD88CC5811B}"/>
    <dgm:cxn modelId="{4EDE9781-6CE2-42A1-BE42-4CEE2A71208F}" type="presOf" srcId="{3A32FFF0-DA6A-47E3-962A-203DAAA65B81}" destId="{58FBCB09-5159-4ED3-84D3-752D9254E31C}" srcOrd="0" destOrd="0" presId="urn:microsoft.com/office/officeart/2005/8/layout/vList2"/>
    <dgm:cxn modelId="{E34CAB5C-8684-457D-B3F6-A05B90236B5B}" srcId="{4D6569C5-D390-4F86-86C7-7D71FABF0918}" destId="{3A32FFF0-DA6A-47E3-962A-203DAAA65B81}" srcOrd="0" destOrd="0" parTransId="{1AE6DEFB-4ED7-4EDF-9887-C838B1F2991E}" sibTransId="{0E5CED6D-CB49-426E-93BE-A153B621E59D}"/>
    <dgm:cxn modelId="{25463DBA-3AAB-4034-BAD3-421835C44B8B}" type="presOf" srcId="{F98746D8-BA32-40E3-87B0-D5D45539D3C3}" destId="{58FBCB09-5159-4ED3-84D3-752D9254E31C}" srcOrd="0" destOrd="2" presId="urn:microsoft.com/office/officeart/2005/8/layout/vList2"/>
    <dgm:cxn modelId="{CB5D2FFF-A75B-40D9-8870-C3A042AE17D1}" srcId="{4D6569C5-D390-4F86-86C7-7D71FABF0918}" destId="{F98746D8-BA32-40E3-87B0-D5D45539D3C3}" srcOrd="2" destOrd="0" parTransId="{19355A55-ED05-4645-AD9D-DE5CB0E838B6}" sibTransId="{FBF5078E-9034-41DF-B909-2AD84993DE03}"/>
    <dgm:cxn modelId="{7FAAACD6-D9CA-4E54-A489-8513D1F1C40B}" type="presParOf" srcId="{096370B5-90CB-4C1A-9410-EFB73AA70DDE}" destId="{C2886754-F7E7-4FD9-AC47-2E70B2F4A81B}" srcOrd="0" destOrd="0" presId="urn:microsoft.com/office/officeart/2005/8/layout/vList2"/>
    <dgm:cxn modelId="{9AD39E77-68E5-4AFE-938D-FA6517C4A5CD}" type="presParOf" srcId="{096370B5-90CB-4C1A-9410-EFB73AA70DDE}" destId="{58FBCB09-5159-4ED3-84D3-752D9254E31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C3508-4AE4-4ADC-BE04-716E4000EC81}" type="datetimeFigureOut">
              <a:rPr lang="ru-RU" smtClean="0"/>
              <a:pPr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F5612-E0B0-4CC1-A819-94341AF4A4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12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03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15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594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33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20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75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7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F5612-E0B0-4CC1-A819-94341AF4A401}" type="slidenum">
              <a:rPr lang="ru-RU" smtClean="0"/>
              <a:pPr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5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7937B7-218A-402A-A7C8-7EE2712BE7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3638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42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887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257" y="304800"/>
            <a:ext cx="7886700" cy="854074"/>
          </a:xfrm>
          <a:prstGeom prst="rect">
            <a:avLst/>
          </a:prstGeom>
        </p:spPr>
        <p:txBody>
          <a:bodyPr/>
          <a:lstStyle>
            <a:lvl1pPr algn="l">
              <a:defRPr b="1" cap="sm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87610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53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3578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5808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00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3914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5330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374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446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45091D5-F087-4D54-AC73-D3FAF08B02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4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27200-70D1-4257-BC82-48200CE46D04}" type="datetime1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47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nteroko.ru/pisa18/pisa2018_ml.html" TargetMode="External"/><Relationship Id="rId3" Type="http://schemas.openxmlformats.org/officeDocument/2006/relationships/hyperlink" Target="http://www.centeroko.ru/pisa18/pisa2018_web2.html" TargetMode="External"/><Relationship Id="rId7" Type="http://schemas.openxmlformats.org/officeDocument/2006/relationships/hyperlink" Target="http://www.centeroko.ru/download/Instr_PISA2000_Math.zip" TargetMode="External"/><Relationship Id="rId2" Type="http://schemas.openxmlformats.org/officeDocument/2006/relationships/hyperlink" Target="http://www.centeroko.ru/download/PISA2018_Webinar2.zi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nteroko.ru/download/Instr_PISA2003_Math.zip" TargetMode="External"/><Relationship Id="rId5" Type="http://schemas.openxmlformats.org/officeDocument/2006/relationships/hyperlink" Target="http://www.centeroko.ru/download/Instr_Math_PISA03-12.zip" TargetMode="External"/><Relationship Id="rId4" Type="http://schemas.openxmlformats.org/officeDocument/2006/relationships/hyperlink" Target="http://www.centeroko.ru/download/General_Math2018.zip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1757361"/>
            <a:ext cx="7086600" cy="1752601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СУЩНОСТЬ ФУНКЦИОНАЛЬНОЙ МАТЕМАТИЧЕСКОЙ ГРАМОТНОСТИ 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086600" cy="2590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Презентацию подготовила</a:t>
            </a:r>
          </a:p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Ким Марина Геннадьевна,</a:t>
            </a:r>
          </a:p>
          <a:p>
            <a:pPr algn="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учитель МАОУ СОШ № 77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город Хабаровск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E5B43B-321F-4DB3-9F0F-21CF2640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Математические рассуждения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B42574-56F9-497C-9313-D2FF09AB3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19200"/>
            <a:ext cx="7886700" cy="5028509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/>
              <a:t>Способность логически рассуждать и представлять аргументы честными и убедительными способами – навык, который становится все более важным в современном мире.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/>
              <a:t>Математика – это наука о четко определенных объектах и понятиях, которые можно анализировать и преобразовывать различными способами, используя «математические рассуждения» для получения определенных и вневременных выводов.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2000" dirty="0"/>
              <a:t>В математике студенты учатся тому, что при правильных рассуждениях и допущениях они могут прийти к результатам, которым они могут полностью доверять, чтобы быть правдой в широком разнообразии реальных ситуаций. Также важно, чтобы эти выводы были беспристрастными, без необходимости проверки со стороны внешнего органа.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FE39EB-FB20-4A85-8B3F-79EB4B6F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32CB44-D9AD-44E0-828D-69E8A0D93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ABFFF7-D377-4299-89BE-B42F1BF88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 понимание количества, систем счисления и их алгебраических свойств;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 ценить силу абстракции и символического представления;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 видеть математические структуры и их закономерности;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 признание функциональных отношений между величинами;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 использование математического моделирования в качестве объектива в реальном мире (в физических, биологических, социальных, экономических и поведенческих науках);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 понимание вариаций как сердце статистики.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5DEF9A2-1DD0-4F59-99C1-F0D1735B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209800" y="12192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Математическая грамотность (</a:t>
            </a:r>
            <a:r>
              <a:rPr lang="en-US" sz="3600" b="1" dirty="0"/>
              <a:t>PISA)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D7CD03-64B4-4F41-AB26-E567E3799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791200" cy="32766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200" b="1" dirty="0">
                <a:solidFill>
                  <a:schemeClr val="accent1"/>
                </a:solidFill>
              </a:rPr>
              <a:t>Математическая грамотность </a:t>
            </a:r>
            <a:r>
              <a:rPr lang="ru-RU" sz="2200" dirty="0"/>
              <a:t>- способность </a:t>
            </a:r>
          </a:p>
          <a:p>
            <a:pPr>
              <a:lnSpc>
                <a:spcPct val="120000"/>
              </a:lnSpc>
            </a:pPr>
            <a:r>
              <a:rPr lang="ru-RU" sz="2200" dirty="0">
                <a:solidFill>
                  <a:schemeClr val="accent1"/>
                </a:solidFill>
              </a:rPr>
              <a:t>применять</a:t>
            </a:r>
            <a:r>
              <a:rPr lang="ru-RU" sz="2200" dirty="0"/>
              <a:t> и </a:t>
            </a:r>
            <a:r>
              <a:rPr lang="ru-RU" sz="2200" dirty="0">
                <a:solidFill>
                  <a:schemeClr val="accent1"/>
                </a:solidFill>
              </a:rPr>
              <a:t>интерпретировать</a:t>
            </a:r>
            <a:r>
              <a:rPr lang="ru-RU" sz="2200" dirty="0"/>
              <a:t> математику в разнообразных контекстах;</a:t>
            </a:r>
          </a:p>
          <a:p>
            <a:pPr>
              <a:lnSpc>
                <a:spcPct val="120000"/>
              </a:lnSpc>
            </a:pPr>
            <a:r>
              <a:rPr lang="ru-RU" sz="2200" dirty="0">
                <a:solidFill>
                  <a:schemeClr val="accent1"/>
                </a:solidFill>
              </a:rPr>
              <a:t>использовать</a:t>
            </a:r>
            <a:r>
              <a:rPr lang="ru-RU" sz="2200" dirty="0"/>
              <a:t> математические понятия, факты, процедуры для описания, объяснения и предсказания явлений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Рисунок 13" descr="PISA - 2012: достижения российских учащихся"/>
          <p:cNvPicPr/>
          <p:nvPr/>
        </p:nvPicPr>
        <p:blipFill>
          <a:blip r:embed="rId3" cstate="print"/>
          <a:srcRect l="3973" t="7936" r="67703" b="73556"/>
          <a:stretch>
            <a:fillRect/>
          </a:stretch>
        </p:blipFill>
        <p:spPr bwMode="auto">
          <a:xfrm>
            <a:off x="762000" y="4557713"/>
            <a:ext cx="2133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4" name="Picture 4" descr="http://photocentra.ru/blog/3778/15.jpg"/>
          <p:cNvPicPr>
            <a:picLocks noChangeAspect="1" noChangeArrowheads="1"/>
          </p:cNvPicPr>
          <p:nvPr/>
        </p:nvPicPr>
        <p:blipFill>
          <a:blip r:embed="rId4" cstate="print"/>
          <a:srcRect l="17424" r="17121"/>
          <a:stretch>
            <a:fillRect/>
          </a:stretch>
        </p:blipFill>
        <p:spPr bwMode="auto">
          <a:xfrm>
            <a:off x="6188964" y="2803526"/>
            <a:ext cx="2962656" cy="4114800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F18D3-AF6A-4FAD-AFEE-53218545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7" y="304800"/>
            <a:ext cx="7886700" cy="1066800"/>
          </a:xfrm>
        </p:spPr>
        <p:txBody>
          <a:bodyPr>
            <a:noAutofit/>
          </a:bodyPr>
          <a:lstStyle/>
          <a:p>
            <a:r>
              <a:rPr lang="ru-RU" sz="2800" dirty="0"/>
              <a:t>Динамика результатов российских учащихся по математической грамотности по компетенциям и областям содержания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6AAC244-A0D5-439C-B693-9736996EB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838" r="3168" b="15869"/>
          <a:stretch/>
        </p:blipFill>
        <p:spPr>
          <a:xfrm>
            <a:off x="304800" y="1981200"/>
            <a:ext cx="8507730" cy="327660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5D883A9-3E09-4E33-9CE0-A4228E8E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4EEE49-1CC1-40BF-9221-71298BCA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Формулировать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8341E5-02BD-400F-9C13-36FD103EB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874"/>
            <a:ext cx="7886700" cy="508883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ситуации математически –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распознавать и выявлять возможности использовать математику,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принять имеющуюся ситуацию и трансформировать ее в форму, поддающуюся математической обработке,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создавать математическую модель, отражающую особенности описанной ситуа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D630CD-4FB7-44A7-9123-7A7429366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7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EB6B3-EB84-4B3F-8D74-F79618D2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Формулировать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4780E5D3-7EF9-41BF-9244-7D172490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выбор подходящей модели из списка; </a:t>
            </a:r>
          </a:p>
          <a:p>
            <a:r>
              <a:rPr lang="ru-RU" dirty="0"/>
              <a:t>выявление математических аспектов проблемы в реальном контексте и выявление значимых переменных; </a:t>
            </a:r>
          </a:p>
          <a:p>
            <a:r>
              <a:rPr lang="ru-RU" dirty="0"/>
              <a:t>распознавание математической структуры (включая закономерности, отношения и закономерности) в задачах или ситуациях; </a:t>
            </a:r>
          </a:p>
          <a:p>
            <a:r>
              <a:rPr lang="ru-RU" dirty="0"/>
              <a:t>упрощение ситуации или проблемы, чтобы сделать ее пригодной для математического анализа; </a:t>
            </a:r>
          </a:p>
          <a:p>
            <a:r>
              <a:rPr lang="ru-RU" dirty="0"/>
              <a:t>выявление ограничений и предположений, лежащих в основе любого математического моделирования и упрощений, полученных из контекста;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ECFDA4-8ECB-4F2C-844C-0E9443B8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EB6B3-EB84-4B3F-8D74-F79618D2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Формулировать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DD62A46-484F-441A-88D8-01EE72554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математическое представление ситуации с использованием соответствующих переменных, символов, диаграмм и стандартных моделей; </a:t>
            </a:r>
          </a:p>
          <a:p>
            <a:r>
              <a:rPr lang="ru-RU" dirty="0"/>
              <a:t>представлять проблему по-другому, включая ее организацию в соответствии с математическими концепциями и принятие соответствующих допущений; </a:t>
            </a:r>
          </a:p>
          <a:p>
            <a:r>
              <a:rPr lang="ru-RU" dirty="0"/>
              <a:t>понимание и объяснение отношений между контекстно-специфическим языком проблемы и символическим и формальным языком, необходимым для ее математического представления;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ECFDA4-8ECB-4F2C-844C-0E9443B8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8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EB6B3-EB84-4B3F-8D74-F79618D2D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Формулировать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ADD62A46-484F-441A-88D8-01EE72554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перевод проблемы на математический язык или представление; </a:t>
            </a:r>
          </a:p>
          <a:p>
            <a:r>
              <a:rPr lang="ru-RU" dirty="0"/>
              <a:t>распознавание аспектов проблемы, которые соответствуют известным проблемам или математическим концепциям, фактам или процедурам; </a:t>
            </a:r>
          </a:p>
          <a:p>
            <a:r>
              <a:rPr lang="ru-RU" dirty="0"/>
              <a:t>использование технологии для изображения математических отношений, присущих </a:t>
            </a:r>
            <a:r>
              <a:rPr lang="ru-RU" dirty="0" err="1"/>
              <a:t>контекстуализированной</a:t>
            </a:r>
            <a:r>
              <a:rPr lang="ru-RU" dirty="0"/>
              <a:t> проблеме;</a:t>
            </a:r>
          </a:p>
          <a:p>
            <a:r>
              <a:rPr lang="ru-RU" dirty="0"/>
              <a:t>создание упорядоченной серии (пошаговых) инструкций для решения проблем.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CECFDA4-8ECB-4F2C-844C-0E9443B8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078D8D-2F55-4EC0-8529-EE8CC6BB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Использовать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5C8DDD-B1BF-4C36-B955-5FB97D6D3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Применять математику –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применять математические понятия, факты, процедуры, рассуждения и инструменты для получения решения или выводов.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 деятельность включает выполнение математических процедур, необходимых для получения результатов и математического решения (анализировать информацию на математических диаграммах и графиках, работать с геометрическими формами в пространстве, анализировать данные).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Работать с моделью, выявлять закономерности, определять связи между величинами и создавать математические аргументы.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B1DFFD6-96EC-492E-A99D-CFE5540B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DBD2-B0CA-4DB9-8EFE-57EC2D79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Использовать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17AA2623-EB7D-49CF-8B2A-35B847085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выполнение простого расчета;  </a:t>
            </a:r>
          </a:p>
          <a:p>
            <a:r>
              <a:rPr lang="ru-RU" dirty="0"/>
              <a:t>сделать простой вывод; </a:t>
            </a:r>
          </a:p>
          <a:p>
            <a:r>
              <a:rPr lang="ru-RU" dirty="0"/>
              <a:t>выбор подходящей стратегии из списка;  </a:t>
            </a:r>
          </a:p>
          <a:p>
            <a:r>
              <a:rPr lang="ru-RU" dirty="0"/>
              <a:t>разработка и реализация стратегий поиска математических решений; </a:t>
            </a:r>
          </a:p>
          <a:p>
            <a:r>
              <a:rPr lang="ru-RU" dirty="0"/>
              <a:t>использование математических инструментов, включая технологии, для поиска точных или приблизительных решений; </a:t>
            </a:r>
          </a:p>
          <a:p>
            <a:r>
              <a:rPr lang="ru-RU" dirty="0"/>
              <a:t>применение математических фактов, правил, алгоритмов и структур при поиске решений;</a:t>
            </a:r>
          </a:p>
          <a:p>
            <a:r>
              <a:rPr lang="ru-RU" dirty="0"/>
              <a:t>манипулирование числами, графическими и статистическими данными и информацией, алгебраическими выражениями и уравнениями и геометрическими представлениями;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BCB79A1-966C-4B9F-BC2F-DC6C6D1B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3581400"/>
            <a:ext cx="8001000" cy="2554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В исследованиях </a:t>
            </a:r>
            <a:r>
              <a:rPr lang="en-US" sz="2000" dirty="0"/>
              <a:t>PISA</a:t>
            </a:r>
            <a:r>
              <a:rPr lang="ru-RU" sz="2000" dirty="0"/>
              <a:t> </a:t>
            </a:r>
            <a:r>
              <a:rPr lang="ru-RU" sz="2000" b="1" dirty="0">
                <a:solidFill>
                  <a:schemeClr val="accent1"/>
                </a:solidFill>
              </a:rPr>
              <a:t>«грамотность» </a:t>
            </a:r>
            <a:r>
              <a:rPr lang="ru-RU" sz="2000" dirty="0"/>
              <a:t>подразумевает набор определенных </a:t>
            </a:r>
            <a:r>
              <a:rPr lang="ru-RU" sz="2000" b="1" dirty="0">
                <a:solidFill>
                  <a:schemeClr val="accent1"/>
                </a:solidFill>
              </a:rPr>
              <a:t>компетентностей</a:t>
            </a:r>
            <a:r>
              <a:rPr lang="ru-RU" sz="2000" b="1" dirty="0"/>
              <a:t>.</a:t>
            </a:r>
            <a:endParaRPr lang="ru-RU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1"/>
                </a:solidFill>
              </a:rPr>
              <a:t>Компетентность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понимается как </a:t>
            </a:r>
            <a:r>
              <a:rPr lang="ru-RU" sz="2000" b="1" dirty="0">
                <a:solidFill>
                  <a:schemeClr val="accent1"/>
                </a:solidFill>
              </a:rPr>
              <a:t>способность применять полученные в школе знания и умения в реальных жизненных ситуациях</a:t>
            </a:r>
            <a:endParaRPr lang="ru-RU" sz="2000" b="1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Исследование направлено не на определение уровня освоения школьных программ, а на оценку </a:t>
            </a:r>
            <a:r>
              <a:rPr lang="ru-RU" sz="2000" b="1" dirty="0">
                <a:solidFill>
                  <a:schemeClr val="accent1"/>
                </a:solidFill>
              </a:rPr>
              <a:t>способности учащихся применять полученные в школе знания и умения в жизненных ситуациях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4B9160-C9CB-4CE8-AEC6-F012C9C7C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PISA - </a:t>
            </a:r>
            <a:r>
              <a:rPr lang="ru-RU" sz="2000" dirty="0"/>
              <a:t>Международная программа по оценке образовательных достижений учащихся (</a:t>
            </a:r>
            <a:r>
              <a:rPr lang="en-US" sz="2000" dirty="0" err="1"/>
              <a:t>Programme</a:t>
            </a:r>
            <a:r>
              <a:rPr lang="en-US" sz="2000" dirty="0"/>
              <a:t> for International Student  Assessment).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Программа осуществляется Организацией Экономического Сотрудничества и Развития (</a:t>
            </a:r>
            <a:r>
              <a:rPr lang="en-US" sz="2000" dirty="0"/>
              <a:t>OECD – Organization for Economic Cooperation and Development). 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xmlns="" id="{B2E26DDA-3108-495E-A173-73742C259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1188" y="288925"/>
            <a:ext cx="7886700" cy="85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small" dirty="0">
                <a:solidFill>
                  <a:schemeClr val="accent1"/>
                </a:solidFill>
              </a:rPr>
              <a:t>Что </a:t>
            </a:r>
            <a:r>
              <a:rPr lang="ru-RU" sz="4000" b="1" cap="small" dirty="0">
                <a:solidFill>
                  <a:schemeClr val="accent1"/>
                </a:solidFill>
                <a:latin typeface="+mj-lt"/>
              </a:rPr>
              <a:t>такое</a:t>
            </a:r>
            <a:r>
              <a:rPr lang="ru-RU" sz="4000" b="1" cap="small" dirty="0">
                <a:solidFill>
                  <a:schemeClr val="accent1"/>
                </a:solidFill>
              </a:rPr>
              <a:t> «грамотность»?</a:t>
            </a: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xmlns="" id="{DEE3982F-3287-4637-984C-50A79AD8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EDBD2-B0CA-4DB9-8EFE-57EC2D793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Использовать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93EE73C-FBB5-43C1-93ED-36CB1DA90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составление математических диаграмм, графиков и построений и извлечение из них математической информации; </a:t>
            </a:r>
          </a:p>
          <a:p>
            <a:r>
              <a:rPr lang="ru-RU" dirty="0"/>
              <a:t>использование и переключение между различными представлениями в процессе поиска решений; </a:t>
            </a:r>
          </a:p>
          <a:p>
            <a:r>
              <a:rPr lang="ru-RU" dirty="0"/>
              <a:t>делать обобщения на основе результатов применения математических процедур для поиска решений; </a:t>
            </a:r>
          </a:p>
          <a:p>
            <a:r>
              <a:rPr lang="ru-RU" dirty="0"/>
              <a:t>размышление о математических аргументах, объяснение и обоснование математических результатов; </a:t>
            </a:r>
          </a:p>
          <a:p>
            <a:r>
              <a:rPr lang="ru-RU" dirty="0"/>
              <a:t>оценка значимости наблюдаемых (или предполагаемых) закономерностей и закономерностей в данных.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BCB79A1-966C-4B9F-BC2F-DC6C6D1B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BEAF91-1725-4ABC-97DB-32019FD1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Интерпретировать и оценивать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F53B9BE-D6EA-4FFC-B50D-78808F5D4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Интерпретировать </a:t>
            </a: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способность размышлять над математическим решением или результатами, интерпретировать и оценивать их в контексте реальной проблемы. 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 деятельность включает перевод математического решения в контекст реальной проблемы, оценивание реальности математического решения или рассуждений по отношению к контексту проблемы. 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процесс охватывает и интерпретацию, и оценку полученного решения или определение того, что результаты разумны и имеют смысл в рамках предложенной ситуации. При этом может потребоваться разработать объяснения или аргументацию с учетом контекста проблемы.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64279FE-C79E-4E85-A11E-22C2B6BC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9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5132F-A46F-45D3-9296-76533D0B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Интерпретировать и оценивать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C71B76-495E-4A02-B109-850FDD8F1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/>
              <a:t>интерпретация информации, представленной в графической форме и/или диаграммах; </a:t>
            </a:r>
          </a:p>
          <a:p>
            <a:pPr>
              <a:lnSpc>
                <a:spcPct val="120000"/>
              </a:lnSpc>
            </a:pPr>
            <a:r>
              <a:rPr lang="ru-RU" dirty="0"/>
              <a:t>оценка математического результата с точки зрения контекста; </a:t>
            </a:r>
          </a:p>
          <a:p>
            <a:pPr>
              <a:lnSpc>
                <a:spcPct val="120000"/>
              </a:lnSpc>
            </a:pPr>
            <a:r>
              <a:rPr lang="ru-RU" dirty="0"/>
              <a:t>интерпретация математического результата обратно в контекст реального мира; </a:t>
            </a:r>
          </a:p>
          <a:p>
            <a:pPr>
              <a:lnSpc>
                <a:spcPct val="120000"/>
              </a:lnSpc>
            </a:pPr>
            <a:r>
              <a:rPr lang="ru-RU" dirty="0"/>
              <a:t>оценка разумности математического решения в контексте реальной проблемы; </a:t>
            </a:r>
          </a:p>
          <a:p>
            <a:pPr>
              <a:lnSpc>
                <a:spcPct val="120000"/>
              </a:lnSpc>
            </a:pPr>
            <a:r>
              <a:rPr lang="ru-RU" dirty="0"/>
              <a:t>понимание того, как реальный мир влияет на результаты и расчеты математической процедуры или модели, чтобы сделать контекстные суждения о том, как результаты должны быть скорректированы или применены;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701BFF-74A8-48CE-92F5-41C10961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3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5132F-A46F-45D3-9296-76533D0B3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Интерпретировать и оценивать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3C71B76-495E-4A02-B109-850FDD8F1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объяснение, почему математический результат или заключение имеет или не имеет смысла, учитывая контекст проблемы; </a:t>
            </a:r>
          </a:p>
          <a:p>
            <a:r>
              <a:rPr lang="ru-RU" dirty="0"/>
              <a:t>понимание масштабов и пределов математических понятий и математических решений; </a:t>
            </a:r>
          </a:p>
          <a:p>
            <a:r>
              <a:rPr lang="ru-RU" dirty="0"/>
              <a:t>критика и определение границ модели, используемой для решения проблемы; </a:t>
            </a:r>
          </a:p>
          <a:p>
            <a:r>
              <a:rPr lang="ru-RU" dirty="0"/>
              <a:t>используя математическое мышление и вычислительное мышление, чтобы делать прогнозы, предоставлять доказательства для аргументов, а также проверять и сравнивать предложенные решения.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5701BFF-74A8-48CE-92F5-41C10961F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13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CB9B49-A796-4537-B166-EB5E1EF6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Содержание знаний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17CE92-8330-46EB-8FA4-8E45910CB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Понимание математического содержания и способность применять эти знания для решения значимых </a:t>
            </a:r>
            <a:r>
              <a:rPr lang="ru-RU" dirty="0" err="1"/>
              <a:t>контекстуализированных</a:t>
            </a:r>
            <a:r>
              <a:rPr lang="ru-RU" dirty="0"/>
              <a:t> проблем – важны для граждан в современном мире. </a:t>
            </a:r>
          </a:p>
          <a:p>
            <a:pPr marL="0" indent="0">
              <a:buNone/>
            </a:pPr>
            <a:r>
              <a:rPr lang="ru-RU" dirty="0"/>
              <a:t>То есть, чтобы рассуждать математически, решать проблемы и интерпретировать ситуации в личном, профессиональном, социальном и научном контекстах, индивиды должны опираться на определенные математические знания и понимание.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E68486D-92A0-40B5-9220-9E4A920F4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85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2ED5A9-DEB0-4BA9-ABA6-A07859D2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1601"/>
            <a:ext cx="7886700" cy="20574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Инструментарий PISA</a:t>
            </a:r>
            <a:r>
              <a:rPr lang="ru-RU" dirty="0"/>
              <a:t>: не типичные учебные задачи по физике, химии или математике, характерные для российской школы, а близкие к реальным проблемные ситуации, связанные с разнообразными аспектами окружающей жизни и требующие для своего решения не только знания основных учебных предметов, но и сформированности </a:t>
            </a:r>
            <a:r>
              <a:rPr lang="ru-RU" dirty="0" err="1"/>
              <a:t>общеучебных</a:t>
            </a:r>
            <a:r>
              <a:rPr lang="ru-RU" dirty="0"/>
              <a:t> и интеллектуальных умений.</a:t>
            </a:r>
          </a:p>
        </p:txBody>
      </p:sp>
      <p:pic>
        <p:nvPicPr>
          <p:cNvPr id="11" name="Picture 4" descr="http://www.funlib.ru/cimg/2014/102313/013903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3628" y="3505200"/>
            <a:ext cx="3548743" cy="248412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09600" y="3505200"/>
            <a:ext cx="4114799" cy="17851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/>
              <a:t>От учащихся требуется продемонстрировать </a:t>
            </a:r>
            <a:r>
              <a:rPr lang="ru-RU" sz="2000" b="1" dirty="0">
                <a:solidFill>
                  <a:schemeClr val="accent1"/>
                </a:solidFill>
              </a:rPr>
              <a:t>компетенции</a:t>
            </a:r>
            <a:r>
              <a:rPr lang="ru-RU" sz="2000" dirty="0"/>
              <a:t> в определенном </a:t>
            </a:r>
            <a:r>
              <a:rPr lang="ru-RU" sz="2000" b="1" dirty="0">
                <a:solidFill>
                  <a:schemeClr val="accent1"/>
                </a:solidFill>
              </a:rPr>
              <a:t>контексте.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accent1"/>
                </a:solidFill>
              </a:rPr>
              <a:t>Знания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и </a:t>
            </a:r>
            <a:r>
              <a:rPr lang="ru-RU" sz="2000" b="1" dirty="0">
                <a:solidFill>
                  <a:schemeClr val="accent1"/>
                </a:solidFill>
              </a:rPr>
              <a:t>отношение</a:t>
            </a:r>
            <a:r>
              <a:rPr lang="ru-RU" sz="2000" b="1" dirty="0"/>
              <a:t> </a:t>
            </a:r>
            <a:r>
              <a:rPr lang="ru-RU" sz="2000" dirty="0"/>
              <a:t>определяют результаты учащихся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52EF1D-E1D5-4EA4-BF21-6D07D24C7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задания используются </a:t>
            </a:r>
            <a:br>
              <a:rPr lang="ru-RU" dirty="0"/>
            </a:br>
            <a:r>
              <a:rPr lang="ru-RU" dirty="0"/>
              <a:t>в исследованиях PISA?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91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81FBD-B9C5-40F7-A36B-71234FDD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451F0E-BA71-423C-A871-AB61772AF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Важным аспектом математической грамотности является то, что математика используется для решения поставленной задачи в контексте.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solidFill>
                  <a:schemeClr val="accent1"/>
                </a:solidFill>
              </a:rPr>
              <a:t>Контекст</a:t>
            </a:r>
            <a:r>
              <a:rPr lang="ru-RU" dirty="0"/>
              <a:t> - это аспект мира человека, в котором находятся проблемы.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Выбор подходящих математических стратегий и представлений часто зависит от контекста, в котором возникает проблема.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/>
              <a:t>Для PISA важно использовать широкий спектр контекстов.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C5E4CF2-84E8-48B7-9FB3-A4429B71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06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24D7E7-0565-4F2C-9A9C-63A8574E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6EEA2D-CAA0-4661-A1ED-2BC095A8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CC4AB78-2CB6-4653-A573-B464889EE8EC}"/>
              </a:ext>
            </a:extLst>
          </p:cNvPr>
          <p:cNvSpPr txBox="1">
            <a:spLocks/>
          </p:cNvSpPr>
          <p:nvPr/>
        </p:nvSpPr>
        <p:spPr>
          <a:xfrm>
            <a:off x="-4724400" y="1151254"/>
            <a:ext cx="7886700" cy="4876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73706DBB-4A86-4DC6-AFA1-D6903F65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874"/>
            <a:ext cx="7886700" cy="508883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solidFill>
                  <a:schemeClr val="accent1"/>
                </a:solidFill>
              </a:rPr>
              <a:t>Личный</a:t>
            </a:r>
            <a:r>
              <a:rPr lang="ru-RU" sz="24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Проблемы, классифицируемые в категории личного контекста, фокусируются на деятельности самого себя, семьи или группы сверстников.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Личные контексты включают приготовление пищи, покупки, игры, личное здоровье, личный транспорт, спорт, путешествия, персональное планирование, личные финансы и другое. </a:t>
            </a:r>
          </a:p>
        </p:txBody>
      </p:sp>
    </p:spTree>
    <p:extLst>
      <p:ext uri="{BB962C8B-B14F-4D97-AF65-F5344CB8AC3E}">
        <p14:creationId xmlns:p14="http://schemas.microsoft.com/office/powerpoint/2010/main" val="350680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24D7E7-0565-4F2C-9A9C-63A8574E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6EEA2D-CAA0-4661-A1ED-2BC095A8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CC4AB78-2CB6-4653-A573-B464889EE8EC}"/>
              </a:ext>
            </a:extLst>
          </p:cNvPr>
          <p:cNvSpPr txBox="1">
            <a:spLocks/>
          </p:cNvSpPr>
          <p:nvPr/>
        </p:nvSpPr>
        <p:spPr>
          <a:xfrm>
            <a:off x="-4724400" y="1151254"/>
            <a:ext cx="7886700" cy="4876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73706DBB-4A86-4DC6-AFA1-D6903F65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874"/>
            <a:ext cx="7886700" cy="508883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>
                <a:solidFill>
                  <a:schemeClr val="accent1"/>
                </a:solidFill>
              </a:rPr>
              <a:t>Профессиональный</a:t>
            </a:r>
            <a:r>
              <a:rPr lang="ru-RU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Проблемы, классифицируемые в категории профессионального контекста, сосредоточены на сфере труда.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Элементы, отнесенные к категории профессиональных, могут включать (но не ограничиваются ими) такие вещи, как измерение, калькуляция и заказ материалов для строительства, расчет заработной платы / бухгалтерский учет, контроль качества, планирование / инвентаризация, дизайн / архитектура и принятие решений, связанных с работой.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Профессиональный контекст может относиться к любому уровню рабочей силы, от неквалифицированной работы до высочайшего уровня профессиональной работы, хотя предметы в опросе PISA должны быть доступны для 15-летних студентов</a:t>
            </a:r>
          </a:p>
        </p:txBody>
      </p:sp>
    </p:spTree>
    <p:extLst>
      <p:ext uri="{BB962C8B-B14F-4D97-AF65-F5344CB8AC3E}">
        <p14:creationId xmlns:p14="http://schemas.microsoft.com/office/powerpoint/2010/main" val="2045856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24D7E7-0565-4F2C-9A9C-63A8574E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6EEA2D-CAA0-4661-A1ED-2BC095A8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CC4AB78-2CB6-4653-A573-B464889EE8EC}"/>
              </a:ext>
            </a:extLst>
          </p:cNvPr>
          <p:cNvSpPr txBox="1">
            <a:spLocks/>
          </p:cNvSpPr>
          <p:nvPr/>
        </p:nvSpPr>
        <p:spPr>
          <a:xfrm>
            <a:off x="-4724400" y="1151254"/>
            <a:ext cx="7886700" cy="4876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73706DBB-4A86-4DC6-AFA1-D6903F65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Социальный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Проблемы, классифицируемые в категории социального контекста, фокусируются на сообществе (местном, национальном или глобальном). </a:t>
            </a:r>
          </a:p>
          <a:p>
            <a:pPr marL="0" indent="0">
              <a:buNone/>
            </a:pPr>
            <a:r>
              <a:rPr lang="ru-RU" sz="2400" dirty="0"/>
              <a:t>Они могут включать такие вещи, как системы голосования, общественный транспорт, правительство, государственная политика, демография, реклама, национальная статистика и экономика. Хотя люди участвуют во всех этих вещах лично, в категории социального контекста, проблемы сосредоточены на общественной перспективе. </a:t>
            </a:r>
          </a:p>
        </p:txBody>
      </p:sp>
    </p:spTree>
    <p:extLst>
      <p:ext uri="{BB962C8B-B14F-4D97-AF65-F5344CB8AC3E}">
        <p14:creationId xmlns:p14="http://schemas.microsoft.com/office/powerpoint/2010/main" val="265393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369F24-EFED-4C3C-9FDD-856951A3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7" y="288926"/>
            <a:ext cx="7886700" cy="854074"/>
          </a:xfrm>
        </p:spPr>
        <p:txBody>
          <a:bodyPr>
            <a:normAutofit/>
          </a:bodyPr>
          <a:lstStyle/>
          <a:p>
            <a:r>
              <a:rPr lang="ru-RU" dirty="0"/>
              <a:t>Основной вопрос </a:t>
            </a:r>
            <a:r>
              <a:rPr lang="en-US" dirty="0"/>
              <a:t>PISA :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B5497B1-5538-40D1-BBD7-17057575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5383D36-2070-4651-A8A9-A24989BA1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95438"/>
            <a:ext cx="7886700" cy="391305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«Обладают ли учащиеся 15-тилетнего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</a:t>
            </a:r>
          </a:p>
        </p:txBody>
      </p:sp>
    </p:spTree>
    <p:extLst>
      <p:ext uri="{BB962C8B-B14F-4D97-AF65-F5344CB8AC3E}">
        <p14:creationId xmlns:p14="http://schemas.microsoft.com/office/powerpoint/2010/main" val="66739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24D7E7-0565-4F2C-9A9C-63A8574EC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Контексты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A6EEA2D-CAA0-4661-A1ED-2BC095A80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0CC4AB78-2CB6-4653-A573-B464889EE8EC}"/>
              </a:ext>
            </a:extLst>
          </p:cNvPr>
          <p:cNvSpPr txBox="1">
            <a:spLocks/>
          </p:cNvSpPr>
          <p:nvPr/>
        </p:nvSpPr>
        <p:spPr>
          <a:xfrm>
            <a:off x="-4724400" y="1151254"/>
            <a:ext cx="7886700" cy="4876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73706DBB-4A86-4DC6-AFA1-D6903F65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/>
                </a:solidFill>
              </a:rPr>
              <a:t>Научный</a:t>
            </a:r>
            <a:r>
              <a:rPr lang="ru-RU" sz="2400" dirty="0"/>
              <a:t> </a:t>
            </a:r>
          </a:p>
          <a:p>
            <a:pPr marL="0" indent="0">
              <a:buNone/>
            </a:pPr>
            <a:r>
              <a:rPr lang="ru-RU" sz="2400" dirty="0"/>
              <a:t>Проблемы, отнесенные к научной категории, относятся к применению математики в мире природы, а также к проблемам и темам, связанным с наукой и техникой. </a:t>
            </a:r>
          </a:p>
          <a:p>
            <a:pPr marL="0" indent="0">
              <a:buNone/>
            </a:pPr>
            <a:r>
              <a:rPr lang="ru-RU" sz="2400" dirty="0"/>
              <a:t>Конкретные контексты могут включать такие области, как погода или климат, экология, медицина, космическая наука, генетика, измерения и сам мир математики</a:t>
            </a:r>
          </a:p>
          <a:p>
            <a:pPr marL="0" indent="0">
              <a:buNone/>
            </a:pPr>
            <a:r>
              <a:rPr lang="ru-RU" sz="2400" dirty="0"/>
              <a:t>Предметы, которые являются </a:t>
            </a:r>
            <a:r>
              <a:rPr lang="ru-RU" sz="2400" dirty="0" err="1"/>
              <a:t>внутриматематическими</a:t>
            </a:r>
            <a:r>
              <a:rPr lang="ru-RU" sz="2400" dirty="0"/>
              <a:t>, где все вовлеченные элементы принадлежат миру математики, попадают в научный контекст. </a:t>
            </a:r>
          </a:p>
        </p:txBody>
      </p:sp>
    </p:spTree>
    <p:extLst>
      <p:ext uri="{BB962C8B-B14F-4D97-AF65-F5344CB8AC3E}">
        <p14:creationId xmlns:p14="http://schemas.microsoft.com/office/powerpoint/2010/main" val="2183097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D63F2-8450-4B5A-B9B2-1A2346ED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Навыки 21-го века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4AF92C-0990-44A5-BDB7-68DA45F63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600" dirty="0"/>
              <a:t>критическое мышление; </a:t>
            </a:r>
          </a:p>
          <a:p>
            <a:pPr>
              <a:lnSpc>
                <a:spcPct val="120000"/>
              </a:lnSpc>
            </a:pPr>
            <a:r>
              <a:rPr lang="ru-RU" sz="3600" dirty="0"/>
              <a:t>творческий подход; </a:t>
            </a:r>
          </a:p>
          <a:p>
            <a:pPr>
              <a:lnSpc>
                <a:spcPct val="120000"/>
              </a:lnSpc>
            </a:pPr>
            <a:r>
              <a:rPr lang="ru-RU" sz="3600" dirty="0"/>
              <a:t>исследование; </a:t>
            </a:r>
          </a:p>
          <a:p>
            <a:pPr>
              <a:lnSpc>
                <a:spcPct val="120000"/>
              </a:lnSpc>
            </a:pPr>
            <a:r>
              <a:rPr lang="ru-RU" sz="3600" dirty="0"/>
              <a:t>самостоятельность, инициативность и настойчивость; </a:t>
            </a:r>
          </a:p>
          <a:p>
            <a:pPr>
              <a:lnSpc>
                <a:spcPct val="120000"/>
              </a:lnSpc>
            </a:pPr>
            <a:r>
              <a:rPr lang="ru-RU" sz="3600" dirty="0"/>
              <a:t>использование информации; </a:t>
            </a:r>
          </a:p>
          <a:p>
            <a:pPr>
              <a:lnSpc>
                <a:spcPct val="120000"/>
              </a:lnSpc>
            </a:pPr>
            <a:r>
              <a:rPr lang="ru-RU" sz="3600" dirty="0"/>
              <a:t>системное мышление; </a:t>
            </a:r>
          </a:p>
          <a:p>
            <a:pPr>
              <a:lnSpc>
                <a:spcPct val="120000"/>
              </a:lnSpc>
            </a:pPr>
            <a:r>
              <a:rPr lang="ru-RU" sz="3600" dirty="0"/>
              <a:t>связь; </a:t>
            </a:r>
          </a:p>
          <a:p>
            <a:pPr>
              <a:lnSpc>
                <a:spcPct val="120000"/>
              </a:lnSpc>
            </a:pPr>
            <a:r>
              <a:rPr lang="ru-RU" sz="3600" dirty="0"/>
              <a:t>отражение.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300" dirty="0"/>
              <a:t>Хотя разработчики тестовых предметов признают эти навыки 21-го века, математические предметы в PISA 2022 специально не разработаны в соответствии с этими навыками.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F2B17A-D668-496F-8F5F-FC68535CF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17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9A5031-0D0D-423E-8C92-52DF6D34D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Особый акцент в оценке PISA 2022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6E8664-0AA1-4578-8356-597BA33AC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Четыре темы были определены для особого акцента в оценке PISA 2022. Они не являются новыми для категорий содержания математики. </a:t>
            </a:r>
          </a:p>
          <a:p>
            <a:pPr marL="0" indent="0">
              <a:buNone/>
            </a:pPr>
            <a:r>
              <a:rPr lang="ru-RU" sz="2400" dirty="0"/>
              <a:t>Эти темы заслуживают особого внимания: </a:t>
            </a:r>
          </a:p>
          <a:p>
            <a:r>
              <a:rPr lang="ru-RU" sz="2400" dirty="0"/>
              <a:t>явления роста (изменения и отношения), </a:t>
            </a:r>
          </a:p>
          <a:p>
            <a:r>
              <a:rPr lang="ru-RU" sz="2400" dirty="0"/>
              <a:t>геометрическое приближение (пространство и форма), </a:t>
            </a:r>
          </a:p>
          <a:p>
            <a:r>
              <a:rPr lang="ru-RU" sz="2400" dirty="0"/>
              <a:t>компьютерное моделирование (количество)  </a:t>
            </a:r>
          </a:p>
          <a:p>
            <a:r>
              <a:rPr lang="ru-RU" sz="2400" dirty="0"/>
              <a:t>принятие условного решения (неопределенность и данные).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28D7B24-057B-438A-B2B1-2E9CAE997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05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32E3D-EB80-46C8-9FC0-13307D72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Математическое содержание, которое используется при конструировании заданий сконцентрировано вокруг четырех фундаментальных идей. 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DD11740-F11D-406C-8140-FC1ADB4B5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Изменение и зависимости (отношения) 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задания, связанные с математическим описанием зависимости между переменными в различных процессах, т. е. с алгебраическим материалом.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Пространство и форма 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задания, относящиеся к пространственным и плоским геометрическим формам и отношениям, т. е. к геометрическому материалу.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Количество 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задания, связанные с числами и отношениями между ними, в программах по математике этот материал чаще всего относится к курсу арифметики.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Неопределенность и данные 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область охватывает вероятностные и статистические явления и зависимости, которые являются предметом изучения разделов статистики и вероятности.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7648AEC-CBD2-415B-A588-A00E7159C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96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9ED8E0-1E12-4AC7-B8BD-DAD2CFBDB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7" y="1524000"/>
            <a:ext cx="7886700" cy="3505200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римеры задач, иллюстрирующие задания на формирование и оценку математической грамотности в контексте международного исследования PISA.</a:t>
            </a:r>
            <a:b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943A5D1-0AF2-4CA8-9E0A-26EAC4FC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88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510BAE-41CA-44C6-B053-A5A9CC01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defRPr/>
            </a:pPr>
            <a:r>
              <a:rPr lang="ru-RU" dirty="0"/>
              <a:t>Бытовые отходы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3A93316-0D62-4A68-BC56-9F8EF5E8D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домашнего задания по окружающей среде учащиеся собирали информацию о времени, необходимом для разложения некоторых видов бытовых отходов, которые выбрасывают люди. 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 хочет изобразить эти данные на столбчатой диаграмме. </a:t>
            </a:r>
          </a:p>
          <a:p>
            <a:pPr marL="0" indent="0">
              <a:lnSpc>
                <a:spcPct val="120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Приведите одну причину, по которой столбчатая диаграмма не подходит для изображения этих данных.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7B8739C-9785-48D1-8375-B3A64740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3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01809-6C0B-4A37-A40F-76FC11D2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задачи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7F98E3-A3D1-47B1-80D5-3F03047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03F0DF-00F2-4CC0-A1ED-6266CD7669F8}"/>
              </a:ext>
            </a:extLst>
          </p:cNvPr>
          <p:cNvSpPr txBox="1"/>
          <p:nvPr/>
        </p:nvSpPr>
        <p:spPr>
          <a:xfrm>
            <a:off x="629831" y="1963659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Содержательная область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F636A-2A72-4ABB-87F9-3C59183A2A12}"/>
              </a:ext>
            </a:extLst>
          </p:cNvPr>
          <p:cNvSpPr txBox="1"/>
          <p:nvPr/>
        </p:nvSpPr>
        <p:spPr>
          <a:xfrm>
            <a:off x="629831" y="3042831"/>
            <a:ext cx="349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Ведущая познавательная область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5D7FD0-875C-4AF8-8F4D-06E352823641}"/>
              </a:ext>
            </a:extLst>
          </p:cNvPr>
          <p:cNvSpPr txBox="1"/>
          <p:nvPr/>
        </p:nvSpPr>
        <p:spPr>
          <a:xfrm>
            <a:off x="629831" y="4419600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Контекст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9F8E16-D4CA-4EB5-AF9E-FD1E3055B791}"/>
              </a:ext>
            </a:extLst>
          </p:cNvPr>
          <p:cNvSpPr txBox="1"/>
          <p:nvPr/>
        </p:nvSpPr>
        <p:spPr>
          <a:xfrm>
            <a:off x="4709988" y="1778992"/>
            <a:ext cx="349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Неопределенность и данные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F260C2-A2FA-47A2-A146-E86496238AC2}"/>
              </a:ext>
            </a:extLst>
          </p:cNvPr>
          <p:cNvSpPr txBox="1"/>
          <p:nvPr/>
        </p:nvSpPr>
        <p:spPr>
          <a:xfrm>
            <a:off x="4709988" y="3055721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Интерпретировать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43ACD-BFAF-4958-93C2-B3B6FA158067}"/>
              </a:ext>
            </a:extLst>
          </p:cNvPr>
          <p:cNvSpPr txBox="1"/>
          <p:nvPr/>
        </p:nvSpPr>
        <p:spPr>
          <a:xfrm>
            <a:off x="4709987" y="4419600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Научный</a:t>
            </a:r>
          </a:p>
        </p:txBody>
      </p:sp>
    </p:spTree>
    <p:extLst>
      <p:ext uri="{BB962C8B-B14F-4D97-AF65-F5344CB8AC3E}">
        <p14:creationId xmlns:p14="http://schemas.microsoft.com/office/powerpoint/2010/main" val="339634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41E19-A24C-42D2-BA07-355CAB0A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Походка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F7CCE56-6216-40B7-8CCE-04520776DD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1283" y="508817"/>
            <a:ext cx="4181167" cy="130011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8E6284F-10C1-486A-ADE6-C0059AA6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F16EE4F-2ADF-458D-8556-148886D01DFD}"/>
              </a:ext>
            </a:extLst>
          </p:cNvPr>
          <p:cNvSpPr txBox="1"/>
          <p:nvPr/>
        </p:nvSpPr>
        <p:spPr>
          <a:xfrm>
            <a:off x="611257" y="2056834"/>
            <a:ext cx="7561193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На рисунке изображены следы идущего человека. Длина шага </a:t>
            </a:r>
            <a:r>
              <a:rPr lang="ru-RU" sz="2400" i="1" dirty="0"/>
              <a:t>Р</a:t>
            </a:r>
            <a:r>
              <a:rPr lang="ru-RU" sz="2400" dirty="0"/>
              <a:t> – расстояние от конца пятки следа одной ноги до конца пятки следа другой ноги.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Для походки мужчин зависимость между </a:t>
            </a:r>
            <a:r>
              <a:rPr lang="ru-RU" sz="2400" i="1" dirty="0"/>
              <a:t>n</a:t>
            </a:r>
            <a:r>
              <a:rPr lang="ru-RU" sz="2400" dirty="0"/>
              <a:t> и </a:t>
            </a:r>
            <a:r>
              <a:rPr lang="ru-RU" sz="2400" i="1" dirty="0"/>
              <a:t>Р</a:t>
            </a:r>
            <a:r>
              <a:rPr lang="ru-RU" sz="2400" dirty="0"/>
              <a:t> приближенно выражается формулой  𝑛/𝑃 = 140, где </a:t>
            </a:r>
            <a:br>
              <a:rPr lang="ru-RU" sz="2400" dirty="0"/>
            </a:br>
            <a:r>
              <a:rPr lang="ru-RU" sz="2400" i="1" dirty="0"/>
              <a:t>n</a:t>
            </a:r>
            <a:r>
              <a:rPr lang="ru-RU" sz="2400" dirty="0"/>
              <a:t> – число шагов в минуту, </a:t>
            </a:r>
            <a:r>
              <a:rPr lang="ru-RU" sz="2400" i="1" dirty="0"/>
              <a:t>Р</a:t>
            </a:r>
            <a:r>
              <a:rPr lang="ru-RU" sz="2400" dirty="0"/>
              <a:t> – длина шага в метрах.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Используя данную формулу, определите, чему равна длина шага Сергея, если он делает 70 шагов в минуту.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/>
              <a:t>Запишите решение.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3888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01809-6C0B-4A37-A40F-76FC11D2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задачи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7F98E3-A3D1-47B1-80D5-3F03047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03F0DF-00F2-4CC0-A1ED-6266CD7669F8}"/>
              </a:ext>
            </a:extLst>
          </p:cNvPr>
          <p:cNvSpPr txBox="1"/>
          <p:nvPr/>
        </p:nvSpPr>
        <p:spPr>
          <a:xfrm>
            <a:off x="629831" y="1963659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Содержательная область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F636A-2A72-4ABB-87F9-3C59183A2A12}"/>
              </a:ext>
            </a:extLst>
          </p:cNvPr>
          <p:cNvSpPr txBox="1"/>
          <p:nvPr/>
        </p:nvSpPr>
        <p:spPr>
          <a:xfrm>
            <a:off x="629831" y="3042831"/>
            <a:ext cx="349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Ведущая познавательная область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5D7FD0-875C-4AF8-8F4D-06E352823641}"/>
              </a:ext>
            </a:extLst>
          </p:cNvPr>
          <p:cNvSpPr txBox="1"/>
          <p:nvPr/>
        </p:nvSpPr>
        <p:spPr>
          <a:xfrm>
            <a:off x="607447" y="4267201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Контекст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9F8E16-D4CA-4EB5-AF9E-FD1E3055B791}"/>
              </a:ext>
            </a:extLst>
          </p:cNvPr>
          <p:cNvSpPr txBox="1"/>
          <p:nvPr/>
        </p:nvSpPr>
        <p:spPr>
          <a:xfrm>
            <a:off x="4706177" y="1996845"/>
            <a:ext cx="397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Изменение и зависимости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F260C2-A2FA-47A2-A146-E86496238AC2}"/>
              </a:ext>
            </a:extLst>
          </p:cNvPr>
          <p:cNvSpPr txBox="1"/>
          <p:nvPr/>
        </p:nvSpPr>
        <p:spPr>
          <a:xfrm>
            <a:off x="4698557" y="3042831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Формулировать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43ACD-BFAF-4958-93C2-B3B6FA158067}"/>
              </a:ext>
            </a:extLst>
          </p:cNvPr>
          <p:cNvSpPr txBox="1"/>
          <p:nvPr/>
        </p:nvSpPr>
        <p:spPr>
          <a:xfrm>
            <a:off x="4709988" y="4267200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Личностный</a:t>
            </a:r>
          </a:p>
        </p:txBody>
      </p:sp>
    </p:spTree>
    <p:extLst>
      <p:ext uri="{BB962C8B-B14F-4D97-AF65-F5344CB8AC3E}">
        <p14:creationId xmlns:p14="http://schemas.microsoft.com/office/powerpoint/2010/main" val="9843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42913" y="178594"/>
            <a:ext cx="8229600" cy="735806"/>
          </a:xfrm>
        </p:spPr>
        <p:txBody>
          <a:bodyPr>
            <a:normAutofit/>
          </a:bodyPr>
          <a:lstStyle/>
          <a:p>
            <a:r>
              <a:rPr lang="ru-RU" altLang="ru-RU" sz="3200" b="1" dirty="0"/>
              <a:t>Садовник</a:t>
            </a:r>
            <a:endParaRPr lang="ru-RU" altLang="ru-RU" sz="2400" dirty="0"/>
          </a:p>
        </p:txBody>
      </p:sp>
      <p:sp>
        <p:nvSpPr>
          <p:cNvPr id="22531" name="AutoShape 11"/>
          <p:cNvSpPr>
            <a:spLocks noChangeArrowheads="1"/>
          </p:cNvSpPr>
          <p:nvPr/>
        </p:nvSpPr>
        <p:spPr bwMode="auto">
          <a:xfrm>
            <a:off x="1057275" y="4333875"/>
            <a:ext cx="1828800" cy="914400"/>
          </a:xfrm>
          <a:prstGeom prst="plus">
            <a:avLst>
              <a:gd name="adj" fmla="val 25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2" name="Line 10"/>
          <p:cNvSpPr>
            <a:spLocks noChangeShapeType="1"/>
          </p:cNvSpPr>
          <p:nvPr/>
        </p:nvSpPr>
        <p:spPr bwMode="auto">
          <a:xfrm>
            <a:off x="1985962" y="4333875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3" name="Line 9"/>
          <p:cNvSpPr>
            <a:spLocks noChangeShapeType="1"/>
          </p:cNvSpPr>
          <p:nvPr/>
        </p:nvSpPr>
        <p:spPr bwMode="auto">
          <a:xfrm>
            <a:off x="1200150" y="3690937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4" name="Line 17"/>
          <p:cNvSpPr>
            <a:spLocks noChangeShapeType="1"/>
          </p:cNvSpPr>
          <p:nvPr/>
        </p:nvSpPr>
        <p:spPr bwMode="auto">
          <a:xfrm>
            <a:off x="5486400" y="3048000"/>
            <a:ext cx="14398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>
            <a:off x="1271587" y="5334000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6" name="Line 16"/>
          <p:cNvSpPr>
            <a:spLocks noChangeShapeType="1"/>
          </p:cNvSpPr>
          <p:nvPr/>
        </p:nvSpPr>
        <p:spPr bwMode="auto">
          <a:xfrm>
            <a:off x="5486400" y="4762500"/>
            <a:ext cx="1485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7" name="Oval 15"/>
          <p:cNvSpPr>
            <a:spLocks noChangeArrowheads="1"/>
          </p:cNvSpPr>
          <p:nvPr/>
        </p:nvSpPr>
        <p:spPr bwMode="auto">
          <a:xfrm>
            <a:off x="5486400" y="4048125"/>
            <a:ext cx="1485900" cy="13716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8" name="Text Box 7"/>
          <p:cNvSpPr txBox="1">
            <a:spLocks noChangeArrowheads="1"/>
          </p:cNvSpPr>
          <p:nvPr/>
        </p:nvSpPr>
        <p:spPr bwMode="auto">
          <a:xfrm>
            <a:off x="1700212" y="3762375"/>
            <a:ext cx="571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10 м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9" name="Text Box 6"/>
          <p:cNvSpPr txBox="1">
            <a:spLocks noChangeArrowheads="1"/>
          </p:cNvSpPr>
          <p:nvPr/>
        </p:nvSpPr>
        <p:spPr bwMode="auto">
          <a:xfrm>
            <a:off x="1771650" y="5405437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10 м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5986462" y="3048000"/>
            <a:ext cx="5000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10 м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1" name="Text Box 18"/>
          <p:cNvSpPr txBox="1">
            <a:spLocks noChangeArrowheads="1"/>
          </p:cNvSpPr>
          <p:nvPr/>
        </p:nvSpPr>
        <p:spPr bwMode="auto">
          <a:xfrm>
            <a:off x="5700712" y="2690812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6 м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2" name="Text Box 13"/>
          <p:cNvSpPr txBox="1">
            <a:spLocks noChangeArrowheads="1"/>
          </p:cNvSpPr>
          <p:nvPr/>
        </p:nvSpPr>
        <p:spPr bwMode="auto">
          <a:xfrm>
            <a:off x="4914900" y="4119562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Е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3" name="Text Box 5"/>
          <p:cNvSpPr txBox="1">
            <a:spLocks noChangeArrowheads="1"/>
          </p:cNvSpPr>
          <p:nvPr/>
        </p:nvSpPr>
        <p:spPr bwMode="auto">
          <a:xfrm>
            <a:off x="557212" y="4119562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С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5" name="Rectangle 2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08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6" name="AutoShape 27"/>
          <p:cNvSpPr>
            <a:spLocks noChangeArrowheads="1"/>
          </p:cNvSpPr>
          <p:nvPr/>
        </p:nvSpPr>
        <p:spPr bwMode="auto">
          <a:xfrm>
            <a:off x="5200650" y="2619375"/>
            <a:ext cx="1943100" cy="914400"/>
          </a:xfrm>
          <a:prstGeom prst="parallelogram">
            <a:avLst>
              <a:gd name="adj" fmla="val 5312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47" name="Line 10"/>
          <p:cNvSpPr>
            <a:spLocks noChangeShapeType="1"/>
          </p:cNvSpPr>
          <p:nvPr/>
        </p:nvSpPr>
        <p:spPr bwMode="auto">
          <a:xfrm>
            <a:off x="5700712" y="2619375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Дуга 23"/>
          <p:cNvSpPr/>
          <p:nvPr/>
        </p:nvSpPr>
        <p:spPr>
          <a:xfrm>
            <a:off x="5200650" y="3405187"/>
            <a:ext cx="214312" cy="214313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49" name="Rectangle 28"/>
          <p:cNvSpPr>
            <a:spLocks noChangeArrowheads="1"/>
          </p:cNvSpPr>
          <p:nvPr/>
        </p:nvSpPr>
        <p:spPr bwMode="auto">
          <a:xfrm>
            <a:off x="1200150" y="2690812"/>
            <a:ext cx="1485900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0" name="Line 29"/>
          <p:cNvSpPr>
            <a:spLocks noChangeShapeType="1"/>
          </p:cNvSpPr>
          <p:nvPr/>
        </p:nvSpPr>
        <p:spPr bwMode="auto">
          <a:xfrm>
            <a:off x="1914525" y="2690812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1" name="Text Box 18"/>
          <p:cNvSpPr txBox="1">
            <a:spLocks noChangeArrowheads="1"/>
          </p:cNvSpPr>
          <p:nvPr/>
        </p:nvSpPr>
        <p:spPr bwMode="auto">
          <a:xfrm>
            <a:off x="1914525" y="2905125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6 м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2" name="Text Box 14"/>
          <p:cNvSpPr txBox="1">
            <a:spLocks noChangeArrowheads="1"/>
          </p:cNvSpPr>
          <p:nvPr/>
        </p:nvSpPr>
        <p:spPr bwMode="auto">
          <a:xfrm>
            <a:off x="5986462" y="4833937"/>
            <a:ext cx="5000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10 м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5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7" name="Rectangle 45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58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559" name="Picture 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92" y="3274590"/>
            <a:ext cx="2000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0" name="Rectangle 48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1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3" name="Rectangle 51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4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6" name="Rectangle 54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7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69" name="Rectangle 57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70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72" name="Rectangle 60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73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75" name="Rectangle 63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76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78" name="Rectangle 66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79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81" name="Rectangle 69"/>
          <p:cNvSpPr>
            <a:spLocks noChangeArrowheads="1"/>
          </p:cNvSpPr>
          <p:nvPr/>
        </p:nvSpPr>
        <p:spPr bwMode="auto">
          <a:xfrm>
            <a:off x="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altLang="ru-RU" sz="10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</a:b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82" name="Text Box 5"/>
          <p:cNvSpPr txBox="1">
            <a:spLocks noChangeArrowheads="1"/>
          </p:cNvSpPr>
          <p:nvPr/>
        </p:nvSpPr>
        <p:spPr bwMode="auto">
          <a:xfrm>
            <a:off x="557212" y="2476500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А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83" name="Text Box 5"/>
          <p:cNvSpPr txBox="1">
            <a:spLocks noChangeArrowheads="1"/>
          </p:cNvSpPr>
          <p:nvPr/>
        </p:nvSpPr>
        <p:spPr bwMode="auto">
          <a:xfrm>
            <a:off x="4843462" y="2547937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84" name="Text Box 18"/>
          <p:cNvSpPr txBox="1">
            <a:spLocks noChangeArrowheads="1"/>
          </p:cNvSpPr>
          <p:nvPr/>
        </p:nvSpPr>
        <p:spPr bwMode="auto">
          <a:xfrm>
            <a:off x="1985962" y="4548187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6 м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 rot="5400000">
            <a:off x="2665413" y="5154612"/>
            <a:ext cx="214312" cy="15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2628900" y="4476750"/>
            <a:ext cx="285750" cy="158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87" name="Text Box 18"/>
          <p:cNvSpPr txBox="1">
            <a:spLocks noChangeArrowheads="1"/>
          </p:cNvSpPr>
          <p:nvPr/>
        </p:nvSpPr>
        <p:spPr bwMode="auto">
          <a:xfrm>
            <a:off x="2628900" y="41910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 м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88" name="Text Box 18"/>
          <p:cNvSpPr txBox="1">
            <a:spLocks noChangeArrowheads="1"/>
          </p:cNvSpPr>
          <p:nvPr/>
        </p:nvSpPr>
        <p:spPr bwMode="auto">
          <a:xfrm>
            <a:off x="2771775" y="504825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1 м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589" name="Picture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45"/>
          <a:stretch/>
        </p:blipFill>
        <p:spPr bwMode="auto">
          <a:xfrm>
            <a:off x="7390446" y="795338"/>
            <a:ext cx="1310641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BA114AC-18EC-4019-A9A6-88FDA25F77FB}"/>
              </a:ext>
            </a:extLst>
          </p:cNvPr>
          <p:cNvSpPr txBox="1"/>
          <p:nvPr/>
        </p:nvSpPr>
        <p:spPr>
          <a:xfrm>
            <a:off x="471488" y="1023402"/>
            <a:ext cx="6029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dirty="0"/>
              <a:t>У садовника имеется 32 метра провода, которым он хочет обозначить на земле границу клумбы. Форму клумбы ему надо выбрать из следующих вариантов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60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14D61D-7BD9-43A5-9DA7-F6338D3D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854074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составляющие функциональной грамотности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421635A-036B-4C39-A7B9-80D794CE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6D56C50-A91E-421E-A0CD-B8358FE9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49510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Математическая грамотность</a:t>
            </a:r>
          </a:p>
          <a:p>
            <a:pPr>
              <a:lnSpc>
                <a:spcPct val="150000"/>
              </a:lnSpc>
            </a:pPr>
            <a:r>
              <a:rPr lang="ru-RU" dirty="0"/>
              <a:t>Естественнонаучная грамотность</a:t>
            </a:r>
          </a:p>
          <a:p>
            <a:pPr>
              <a:lnSpc>
                <a:spcPct val="150000"/>
              </a:lnSpc>
            </a:pPr>
            <a:r>
              <a:rPr lang="ru-RU" dirty="0"/>
              <a:t>Читательская грамотность</a:t>
            </a:r>
          </a:p>
          <a:p>
            <a:pPr>
              <a:lnSpc>
                <a:spcPct val="150000"/>
              </a:lnSpc>
            </a:pPr>
            <a:r>
              <a:rPr lang="ru-RU" dirty="0"/>
              <a:t>Финансовая грамотность</a:t>
            </a:r>
          </a:p>
          <a:p>
            <a:pPr>
              <a:lnSpc>
                <a:spcPct val="150000"/>
              </a:lnSpc>
            </a:pPr>
            <a:r>
              <a:rPr lang="ru-RU" dirty="0"/>
              <a:t>Глобальные компетенции</a:t>
            </a:r>
          </a:p>
          <a:p>
            <a:pPr>
              <a:lnSpc>
                <a:spcPct val="150000"/>
              </a:lnSpc>
            </a:pPr>
            <a:r>
              <a:rPr lang="ru-RU" dirty="0"/>
              <a:t>Креативное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8136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196868"/>
              </p:ext>
            </p:extLst>
          </p:nvPr>
        </p:nvGraphicFramePr>
        <p:xfrm>
          <a:off x="391478" y="2362200"/>
          <a:ext cx="8143875" cy="3292476"/>
        </p:xfrm>
        <a:graphic>
          <a:graphicData uri="http://schemas.openxmlformats.org/drawingml/2006/table">
            <a:tbl>
              <a:tblPr/>
              <a:tblGrid>
                <a:gridCol w="4071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1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74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 клумбы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Хватит ли провода, чтобы обозначить границу клумбы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 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Да\Нет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 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Да\Нет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 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Да\Нет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 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Да\Нет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EB5459-625B-42CC-B102-50BF19FCED92}"/>
              </a:ext>
            </a:extLst>
          </p:cNvPr>
          <p:cNvSpPr txBox="1"/>
          <p:nvPr/>
        </p:nvSpPr>
        <p:spPr>
          <a:xfrm>
            <a:off x="357188" y="381000"/>
            <a:ext cx="81438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dirty="0">
                <a:cs typeface="Times New Roman" panose="02020603050405020304" pitchFamily="18" charset="0"/>
              </a:rPr>
              <a:t>Обведите слово «Да» или «Нет» в таблице  около каждой формы клумбы в зависимости от того, хватит или не хватит садовнику 32 м провода, чтобы обозначить ее границу.</a:t>
            </a:r>
            <a:br>
              <a:rPr lang="ru-RU" altLang="ru-RU" sz="2400" dirty="0"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642396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01809-6C0B-4A37-A40F-76FC11D20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задачи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7F98E3-A3D1-47B1-80D5-3F03047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03F0DF-00F2-4CC0-A1ED-6266CD7669F8}"/>
              </a:ext>
            </a:extLst>
          </p:cNvPr>
          <p:cNvSpPr txBox="1"/>
          <p:nvPr/>
        </p:nvSpPr>
        <p:spPr>
          <a:xfrm>
            <a:off x="629831" y="1963659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Содержательная область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F636A-2A72-4ABB-87F9-3C59183A2A12}"/>
              </a:ext>
            </a:extLst>
          </p:cNvPr>
          <p:cNvSpPr txBox="1"/>
          <p:nvPr/>
        </p:nvSpPr>
        <p:spPr>
          <a:xfrm>
            <a:off x="629831" y="3042831"/>
            <a:ext cx="349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Ведущая познавательная область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5D7FD0-875C-4AF8-8F4D-06E352823641}"/>
              </a:ext>
            </a:extLst>
          </p:cNvPr>
          <p:cNvSpPr txBox="1"/>
          <p:nvPr/>
        </p:nvSpPr>
        <p:spPr>
          <a:xfrm>
            <a:off x="607447" y="4491335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Контекст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9F8E16-D4CA-4EB5-AF9E-FD1E3055B791}"/>
              </a:ext>
            </a:extLst>
          </p:cNvPr>
          <p:cNvSpPr txBox="1"/>
          <p:nvPr/>
        </p:nvSpPr>
        <p:spPr>
          <a:xfrm>
            <a:off x="4706177" y="1963658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Форма </a:t>
            </a:r>
            <a:r>
              <a:rPr lang="ru-RU" sz="2400" b="1">
                <a:solidFill>
                  <a:schemeClr val="accent6"/>
                </a:solidFill>
              </a:rPr>
              <a:t>и пространство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F260C2-A2FA-47A2-A146-E86496238AC2}"/>
              </a:ext>
            </a:extLst>
          </p:cNvPr>
          <p:cNvSpPr txBox="1"/>
          <p:nvPr/>
        </p:nvSpPr>
        <p:spPr>
          <a:xfrm>
            <a:off x="4706177" y="3071455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Применять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43ACD-BFAF-4958-93C2-B3B6FA158067}"/>
              </a:ext>
            </a:extLst>
          </p:cNvPr>
          <p:cNvSpPr txBox="1"/>
          <p:nvPr/>
        </p:nvSpPr>
        <p:spPr>
          <a:xfrm>
            <a:off x="4709987" y="4399490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Профессиональный</a:t>
            </a:r>
          </a:p>
        </p:txBody>
      </p:sp>
    </p:spTree>
    <p:extLst>
      <p:ext uri="{BB962C8B-B14F-4D97-AF65-F5344CB8AC3E}">
        <p14:creationId xmlns:p14="http://schemas.microsoft.com/office/powerpoint/2010/main" val="14573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51980-3D71-4521-B9D9-D9783EDD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3400"/>
            <a:ext cx="7886700" cy="932748"/>
          </a:xfrm>
        </p:spPr>
        <p:txBody>
          <a:bodyPr/>
          <a:lstStyle/>
          <a:p>
            <a:r>
              <a:rPr lang="ru-RU" dirty="0"/>
              <a:t>Уровень 6. Описание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C9266FD-30C8-4B19-A14A-6C21EE5E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39E528-059E-4C09-9807-0B2CD8963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78" y="1616869"/>
            <a:ext cx="8493322" cy="373311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00F061E-76E8-4968-A444-1637247BFD4D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0717831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D97FBF-5E8A-4295-90B7-28863FEC1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9600"/>
            <a:ext cx="7886700" cy="777874"/>
          </a:xfrm>
        </p:spPr>
        <p:txBody>
          <a:bodyPr/>
          <a:lstStyle/>
          <a:p>
            <a:r>
              <a:rPr lang="ru-RU" dirty="0"/>
              <a:t>Уровень 6. Примеры заданий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7DEBDF4-0ED3-4275-9E29-E290B89A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9F66FC-F891-46B6-A989-DF35B7C44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407835"/>
            <a:ext cx="9067800" cy="546018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93129D8-7398-4498-94EC-54CA5A1D791B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993169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00DCBF-B64A-40EE-8C2B-290811C88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3726"/>
            <a:ext cx="7886700" cy="854074"/>
          </a:xfrm>
        </p:spPr>
        <p:txBody>
          <a:bodyPr/>
          <a:lstStyle/>
          <a:p>
            <a:r>
              <a:rPr lang="ru-RU" dirty="0"/>
              <a:t>Уровень 5. Описание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6EA6A00-09E0-4921-9CD8-E0636210C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1275C8-DA7D-4F14-A600-CB347724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42" y="1600200"/>
            <a:ext cx="8731658" cy="33528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91F81A1A-4D18-4CDD-A0AD-4812B42EB397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4227659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3AEF8-8978-4083-8F6C-A6648906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7031"/>
            <a:ext cx="7886700" cy="704569"/>
          </a:xfrm>
        </p:spPr>
        <p:txBody>
          <a:bodyPr>
            <a:normAutofit/>
          </a:bodyPr>
          <a:lstStyle/>
          <a:p>
            <a:r>
              <a:rPr lang="ru-RU" dirty="0"/>
              <a:t>Уровень 5. Примеры заданий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6918FC5-459C-4718-9C10-31CF83E8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AA3271E-71E3-4D56-95BE-F31816FDC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29031"/>
            <a:ext cx="8991600" cy="500213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D7844B9-AE26-4C38-87EE-06CFC34C75DB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353226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F58ED-6952-4589-AE81-B9676002E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4. Описание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A3CE90B-016D-4147-B063-420C166C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1EAC1EE-D26A-4F53-8BA5-99B237994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60597" y="1600200"/>
            <a:ext cx="8883403" cy="31721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9FEB30-DFE1-48D9-908C-263E689BE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433514"/>
            <a:ext cx="3276600" cy="25717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E88E7995-4AE4-4AE5-94E3-69887D922620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874003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D1D027-FE7E-4A6B-BED7-6B096272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4. Примеры заданий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FBCBB7C-8159-46FB-8FD1-160141AF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966695-947A-40FA-B87F-AFE6A48A4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71600"/>
            <a:ext cx="7886700" cy="5389558"/>
          </a:xfrm>
          <a:prstGeom prst="snip2DiagRect">
            <a:avLst>
              <a:gd name="adj1" fmla="val 9331"/>
              <a:gd name="adj2" fmla="val 0"/>
            </a:avLst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4160A23-B93F-4E8E-9B32-8B41039D4067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414292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7AE0C-B947-457C-80E5-649F6D2B7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3. Описание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9F27C85B-A569-4BE1-89E7-36252C04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53BE7C4-AF82-4D43-B563-41EEFD703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21" y="2330768"/>
            <a:ext cx="8833479" cy="294449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85BC47-F3E3-4276-BC21-C5C6229E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66889"/>
            <a:ext cx="3286125" cy="4572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225AC774-1A02-4691-BE55-710D1863188C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16288736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C2316F-F500-492C-9EEF-9F0A36F0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3. Примеры заданий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C33F4D8-CE31-41F8-9AEA-3B9142BC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EAE8E1-FD04-4C5B-A76E-6B93833E7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2912"/>
            <a:ext cx="7256336" cy="543714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1723E05-3E04-4458-B032-2115D1AB8E69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185197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91FE0C-2DC9-4ADB-AAC8-B77E742C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030" y="422910"/>
            <a:ext cx="7886700" cy="854074"/>
          </a:xfrm>
        </p:spPr>
        <p:txBody>
          <a:bodyPr>
            <a:normAutofit fontScale="90000"/>
          </a:bodyPr>
          <a:lstStyle/>
          <a:p>
            <a:r>
              <a:rPr lang="ru-RU" dirty="0"/>
              <a:t>Начало нового цикла исследования </a:t>
            </a:r>
            <a:r>
              <a:rPr lang="en-US" dirty="0"/>
              <a:t>PISA-2021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C953E67-7D68-4E4A-BE6B-C41A9BD9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C9D31EA-6D3B-41D4-8BE7-007A0F741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47837"/>
            <a:ext cx="7886700" cy="4652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400" dirty="0"/>
              <a:t>Сохранение основных направлений (математическая, естественнонаучная, читательская и финансовая грамотности); приоритетная область – математическая грамотность</a:t>
            </a:r>
          </a:p>
          <a:p>
            <a:pPr>
              <a:lnSpc>
                <a:spcPct val="110000"/>
              </a:lnSpc>
            </a:pPr>
            <a:r>
              <a:rPr lang="ru-RU" sz="2400" dirty="0"/>
              <a:t>Совершенствование концепции оценки математической грамотности</a:t>
            </a:r>
          </a:p>
          <a:p>
            <a:pPr>
              <a:lnSpc>
                <a:spcPct val="110000"/>
              </a:lnSpc>
            </a:pPr>
            <a:r>
              <a:rPr lang="ru-RU" sz="2400" dirty="0"/>
              <a:t>Введение нового направления – креативное мышление</a:t>
            </a:r>
          </a:p>
          <a:p>
            <a:pPr>
              <a:lnSpc>
                <a:spcPct val="110000"/>
              </a:lnSpc>
            </a:pPr>
            <a:r>
              <a:rPr lang="ru-RU" sz="2400" dirty="0"/>
              <a:t>Введение новой области – оценка личного благополучия учащихся и учителей</a:t>
            </a:r>
          </a:p>
          <a:p>
            <a:pPr>
              <a:lnSpc>
                <a:spcPct val="110000"/>
              </a:lnSpc>
            </a:pPr>
            <a:r>
              <a:rPr lang="ru-RU" sz="2400" dirty="0"/>
              <a:t>Развитие технологии адаптивного тестирования для оценки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41322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46E220-B0E4-4838-9AB6-7A090319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2.  Описание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4BFECF1-8377-4B4A-A47F-443D0F4D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3DA9035-5D48-4C3A-A3F3-543963E94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06" y="1789140"/>
            <a:ext cx="8834171" cy="33924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EC9030-C2F4-4E06-B200-2675D3139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717359"/>
            <a:ext cx="3276600" cy="25717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4572B47-D078-4C56-A650-30A5BE25703D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579510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1E6252-A952-4412-9141-F309D347A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2. Примеры заданий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EFC15D-DD96-47E6-9B25-87F3B8FF7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08A2F06-DF4E-454E-A607-FEB39D4F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80753"/>
            <a:ext cx="8839200" cy="547724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589AFF3-3661-4607-AC41-876E944243CF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319630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D0B8CE-0A2F-4A43-B6C8-9EF9EBC9F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1. Описание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0FD59C-D570-4963-B73E-4DC50131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599C579-14DB-482B-A8EE-1D5851138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21" y="1995489"/>
            <a:ext cx="8664599" cy="25003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EE52D68-3CFB-43FC-96B9-CC8F06FFE8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866901"/>
            <a:ext cx="3276600" cy="25717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66AF4233-6DA7-4D34-920A-396F61FEBC86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327434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DE4EB0-6D47-4CA4-9740-3EA3A7D3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Уровень 1. Примеры заданий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4A8CA7C-D7C1-4AA2-B3D4-4B46107F2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5052EF-5B55-42D4-9174-9C53D5000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75" y="1295400"/>
            <a:ext cx="8111625" cy="488948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0B6376B5-E379-4C1E-867E-3F0B0DF7DDD9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29196638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91FCC-E587-44F8-81E7-215FA11F3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Уровень ниже 1 (2018 год).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C2F7D80-5EC5-4CB5-A49D-33BE24CA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B779EA4-556A-4571-992A-1AB65F5C0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1373042"/>
            <a:ext cx="6339840" cy="11725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54B5402-EE4B-4E35-BCD2-557E804CA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1" y="2749371"/>
            <a:ext cx="8100059" cy="33774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CD15CA-9F05-4CC4-A95F-43EB07B41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608" y="2496992"/>
            <a:ext cx="3735792" cy="65242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3D91058F-896C-4352-9BBE-837ECFA69D20}"/>
              </a:ext>
            </a:extLst>
          </p:cNvPr>
          <p:cNvSpPr txBox="1">
            <a:spLocks/>
          </p:cNvSpPr>
          <p:nvPr/>
        </p:nvSpPr>
        <p:spPr>
          <a:xfrm>
            <a:off x="628650" y="60326"/>
            <a:ext cx="7886700" cy="549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/>
              <a:t>Уровни математической грамотности</a:t>
            </a:r>
          </a:p>
        </p:txBody>
      </p:sp>
    </p:spTree>
    <p:extLst>
      <p:ext uri="{BB962C8B-B14F-4D97-AF65-F5344CB8AC3E}">
        <p14:creationId xmlns:p14="http://schemas.microsoft.com/office/powerpoint/2010/main" val="8492459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070AA4-1252-498F-B4AA-5828DEF0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6BD0617-BA34-4D92-A1A8-1990318DD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5FFCB4-69A2-4424-BA9F-6BADBE40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9"/>
            <a:ext cx="9144000" cy="684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193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81950" cy="914400"/>
          </a:xfrm>
        </p:spPr>
        <p:txBody>
          <a:bodyPr>
            <a:noAutofit/>
          </a:bodyPr>
          <a:lstStyle/>
          <a:p>
            <a:r>
              <a:rPr lang="ru-RU" sz="3200" b="1" dirty="0"/>
              <a:t>Проблемы, выявленные у российских учащихся по результатам исследований </a:t>
            </a:r>
            <a:r>
              <a:rPr lang="en-US" sz="3200" b="1" dirty="0"/>
              <a:t>PISA</a:t>
            </a:r>
            <a:endParaRPr lang="ru-RU" sz="32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859269070"/>
              </p:ext>
            </p:extLst>
          </p:nvPr>
        </p:nvGraphicFramePr>
        <p:xfrm>
          <a:off x="533400" y="12192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01B380-98BC-4E75-AC3C-E609CA4D9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Что можно сделать  для совершенствования школьного математического образования 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387019"/>
            <a:ext cx="8475593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Учебный процесс должен способствовать формированию таких умений, как  объяснение явлений, выдвижение и проверка гипотез, прогнозирование событий, постановка вопросов и планирование основных этапов исследования, анализ данных, представленных в разной форме, обоснование и обсуждение результатов экспериментов.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ru-RU" sz="2000" b="1" dirty="0"/>
              <a:t>Методический инструментарий </a:t>
            </a:r>
            <a:r>
              <a:rPr lang="ru-RU" sz="2000" dirty="0"/>
              <a:t>должен содержать </a:t>
            </a:r>
            <a:r>
              <a:rPr lang="ru-RU" sz="2000" dirty="0" err="1"/>
              <a:t>компетентностные</a:t>
            </a:r>
            <a:r>
              <a:rPr lang="ru-RU" sz="2000" dirty="0"/>
              <a:t> задания, экспериментальные работы исследовательского типа, анализ первичных научных данных и др.: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/>
              <a:t>«</a:t>
            </a:r>
            <a:r>
              <a:rPr lang="ru-RU" sz="2000" i="1" dirty="0"/>
              <a:t>Что будет, если</a:t>
            </a:r>
            <a:r>
              <a:rPr lang="ru-RU" sz="2000" dirty="0"/>
              <a:t>…?», </a:t>
            </a:r>
            <a:r>
              <a:rPr lang="ru-RU" sz="2000" i="1" dirty="0"/>
              <a:t>«Попробуй объяснить»</a:t>
            </a:r>
            <a:r>
              <a:rPr lang="ru-RU" sz="2000" dirty="0"/>
              <a:t> – задания на </a:t>
            </a:r>
            <a:r>
              <a:rPr lang="ru-RU" sz="2000" b="1" dirty="0">
                <a:solidFill>
                  <a:schemeClr val="accent1"/>
                </a:solidFill>
              </a:rPr>
              <a:t>объяснение явлений</a:t>
            </a:r>
            <a:r>
              <a:rPr lang="ru-RU" sz="2000" dirty="0">
                <a:solidFill>
                  <a:schemeClr val="accent1"/>
                </a:solidFill>
              </a:rPr>
              <a:t> и </a:t>
            </a:r>
            <a:r>
              <a:rPr lang="ru-RU" sz="2000" b="1" dirty="0">
                <a:solidFill>
                  <a:schemeClr val="accent1"/>
                </a:solidFill>
              </a:rPr>
              <a:t>фактов</a:t>
            </a:r>
            <a:r>
              <a:rPr lang="ru-RU" sz="2000" dirty="0"/>
              <a:t>;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i="1" dirty="0"/>
              <a:t>«Как узнать?» </a:t>
            </a:r>
            <a:r>
              <a:rPr lang="ru-RU" sz="2000" dirty="0"/>
              <a:t> – задания на </a:t>
            </a:r>
            <a:r>
              <a:rPr lang="ru-RU" sz="2000" b="1" dirty="0">
                <a:solidFill>
                  <a:schemeClr val="accent1"/>
                </a:solidFill>
              </a:rPr>
              <a:t>применение методов познания</a:t>
            </a:r>
            <a:r>
              <a:rPr lang="ru-RU" sz="2000" dirty="0"/>
              <a:t>;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i="1" dirty="0"/>
              <a:t>«Сделай вывод»</a:t>
            </a:r>
            <a:r>
              <a:rPr lang="ru-RU" sz="2000" dirty="0"/>
              <a:t> – задания на формирование умений </a:t>
            </a:r>
            <a:r>
              <a:rPr lang="ru-RU" sz="2000" b="1" dirty="0">
                <a:solidFill>
                  <a:schemeClr val="accent1"/>
                </a:solidFill>
              </a:rPr>
              <a:t>делать выводы на основе данных</a:t>
            </a:r>
            <a:r>
              <a:rPr lang="ru-RU" sz="2000" dirty="0">
                <a:solidFill>
                  <a:schemeClr val="accent1"/>
                </a:solidFill>
              </a:rPr>
              <a:t>.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A8BFA67-5D4E-4B51-A913-B0155234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EE648CD-0D44-47C1-8F8F-8727BBBBB4A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350"/>
            <a:ext cx="7620000" cy="6715125"/>
          </a:xfrm>
        </p:spPr>
      </p:pic>
    </p:spTree>
    <p:extLst>
      <p:ext uri="{BB962C8B-B14F-4D97-AF65-F5344CB8AC3E}">
        <p14:creationId xmlns:p14="http://schemas.microsoft.com/office/powerpoint/2010/main" val="5136331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6ADECA-EF29-4D7A-9A0B-F57873C0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Материалы по математической грамотности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916C71-3CF2-45E5-8C7F-D634958A9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вебинара «Оценка математической грамотности в рамках международного исследования PISA-2018». </a:t>
            </a:r>
            <a:r>
              <a:rPr lang="ru-RU" sz="1800" i="1" u="sng" dirty="0">
                <a:solidFill>
                  <a:srgbClr val="7896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скачать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zip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6274 КБ) </a:t>
            </a:r>
            <a:r>
              <a:rPr lang="ru-RU" sz="1800" i="1" u="sng" dirty="0">
                <a:solidFill>
                  <a:srgbClr val="7896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смотреть вебинар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подходы к оценке математической грамотности. </a:t>
            </a:r>
            <a:r>
              <a:rPr lang="ru-RU" sz="1800" i="1" u="sng" dirty="0">
                <a:solidFill>
                  <a:srgbClr val="7896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скачать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zip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834 КБ)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открытых заданий по математике (по материалам международного исследования образовательных достижений учащихся PISA 2003, 2012 гг.). </a:t>
            </a:r>
            <a:r>
              <a:rPr lang="ru-RU" sz="1800" i="1" u="sng" dirty="0">
                <a:solidFill>
                  <a:srgbClr val="7896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скачать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zip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2365 КБ)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открытых заданий по математике. PISA-2003. </a:t>
            </a:r>
            <a:r>
              <a:rPr lang="ru-RU" sz="1800" i="1" u="sng" dirty="0">
                <a:solidFill>
                  <a:srgbClr val="7896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скачать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zip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902 КБ)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открытых заданий по математике. PISA-2000. </a:t>
            </a:r>
            <a:r>
              <a:rPr lang="ru-RU" sz="1800" i="1" u="sng" dirty="0">
                <a:solidFill>
                  <a:srgbClr val="78960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скачать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zip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240 КБ)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http://www.centeroko.ru/pisa18/pisa2018_ml.html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0488DBB-BBA4-4A86-8F68-EBCBBFF5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70637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3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7D2E1-B9FA-4870-9E96-5107C9A9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5651"/>
            <a:ext cx="7886700" cy="854074"/>
          </a:xfrm>
        </p:spPr>
        <p:txBody>
          <a:bodyPr>
            <a:noAutofit/>
          </a:bodyPr>
          <a:lstStyle/>
          <a:p>
            <a:r>
              <a:rPr lang="ru-RU" sz="2800" dirty="0"/>
              <a:t>Концепция направления «математическая грамотность» исследования pisa-2022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C30A9F-243E-43C9-8065-413A4541F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" y="1464465"/>
            <a:ext cx="7886700" cy="854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Исследование PISA-2022 проверит математическую грамотность российских школьников.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D1F091F-9102-41D4-B9EF-1D59DA42B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xmlns="" id="{BE01AC93-1C3F-466C-AD7C-C2088688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33279"/>
            <a:ext cx="4011930" cy="3868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423207-B1F5-4172-86D6-5D0E9A454568}"/>
              </a:ext>
            </a:extLst>
          </p:cNvPr>
          <p:cNvSpPr txBox="1"/>
          <p:nvPr/>
        </p:nvSpPr>
        <p:spPr>
          <a:xfrm>
            <a:off x="4240530" y="2808212"/>
            <a:ext cx="4267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2022 г. основное направление исследования PISA - математическая грамотность.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Что лежит в основе исследования опубликовано в новой Концепции направления «математическая грамотность» исследования PISA–2022 (схема 1). </a:t>
            </a:r>
          </a:p>
        </p:txBody>
      </p:sp>
    </p:spTree>
    <p:extLst>
      <p:ext uri="{BB962C8B-B14F-4D97-AF65-F5344CB8AC3E}">
        <p14:creationId xmlns:p14="http://schemas.microsoft.com/office/powerpoint/2010/main" val="19320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FA417F-DC5E-45A1-BE5A-E599B762F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7" y="136524"/>
            <a:ext cx="7886700" cy="1022350"/>
          </a:xfrm>
        </p:spPr>
        <p:txBody>
          <a:bodyPr>
            <a:normAutofit/>
          </a:bodyPr>
          <a:lstStyle/>
          <a:p>
            <a:r>
              <a:rPr lang="ru-RU" sz="2200" dirty="0"/>
              <a:t>Комплексное задание. 9 класс.</a:t>
            </a:r>
            <a:br>
              <a:rPr lang="ru-RU" sz="2200" dirty="0"/>
            </a:br>
            <a:r>
              <a:rPr lang="ru-RU" sz="3200" dirty="0"/>
              <a:t>«Как измерить ширину реки»</a:t>
            </a:r>
            <a:r>
              <a:rPr lang="ru-RU" sz="2200" dirty="0"/>
              <a:t>  (3 задания).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F01A268-6BC8-4690-A724-F837B1DE4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57" y="1193164"/>
            <a:ext cx="7886700" cy="1905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Прочитайте текст и выполните задания 1-3. </a:t>
            </a:r>
          </a:p>
          <a:p>
            <a:pPr marL="0" indent="0" algn="ctr">
              <a:buNone/>
            </a:pPr>
            <a:r>
              <a:rPr lang="ru-RU" dirty="0"/>
              <a:t>Как измерить ширину реки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14695E-C388-4211-9960-153EB23B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34127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703D40-BEF6-4089-9711-FCB99D569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376805"/>
            <a:ext cx="5940425" cy="445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3685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F9EBAC-BDA9-4B6C-A407-9919AF4E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7" y="76200"/>
            <a:ext cx="7886700" cy="593724"/>
          </a:xfrm>
        </p:spPr>
        <p:txBody>
          <a:bodyPr>
            <a:normAutofit/>
          </a:bodyPr>
          <a:lstStyle/>
          <a:p>
            <a:r>
              <a:rPr lang="ru-RU" sz="2800" dirty="0"/>
              <a:t>Как измерить ширину реки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EA0E03-6D13-4581-912F-FD40E21CB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69924"/>
            <a:ext cx="8763000" cy="6051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/>
              <a:t>Саша готовится к туристическому походу, в котором придётся преодолевать водные преграды. Чтобы организовать навесную переправу, надо знать ширину реки. Как измерить ширину реки в походных условиях? </a:t>
            </a:r>
          </a:p>
          <a:p>
            <a:pPr marL="0" indent="0">
              <a:buNone/>
            </a:pPr>
            <a:r>
              <a:rPr lang="ru-RU" sz="1700" dirty="0"/>
              <a:t>В Интернете Саша нашёл несколько способов, как можно измерить ширину реки. Вот один из них: </a:t>
            </a:r>
          </a:p>
          <a:p>
            <a:pPr marL="0" indent="0">
              <a:buNone/>
            </a:pPr>
            <a:r>
              <a:rPr lang="ru-RU" sz="1700" dirty="0"/>
              <a:t>«Ширину небольшой реки можно измерять при помощи метода шагов. Оборудование: колышек, рулетка или мерная лента.</a:t>
            </a:r>
          </a:p>
          <a:p>
            <a:pPr marL="0" indent="0">
              <a:buNone/>
            </a:pPr>
            <a:r>
              <a:rPr lang="ru-RU" sz="1700" dirty="0"/>
              <a:t>Алгоритм действий: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Встаньте у реки, лицом к противоположному берегу, это точка В.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Заметьте на противоположном берегу какой-либо ориентир, например, дерево, это точка А.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Повернитесь направо на 90° и отсчитайте 50 шагов.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Установите второй ориентир, например, палку, это точка Е.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В том же направлении пройдите ещё 50 шагов, это точка С (отметьте её колышком).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Снова развернитесь направо, как можно точнее сохраняя угол в 90°. Начинайте движение, держа в поле зрения оба ориентира – А и Е.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sz="1700" dirty="0"/>
              <a:t>Когда ориентиры окажутся на одной с вами линии, остановитесь, это точка D. Расстояние от точки С до точки D и будет шириной реки. Его можно измерить, например, рулеткой».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E776ADE-8E92-4777-84EB-5A7C77F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4492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417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664D5D-A799-4DD7-BE46-6DB1F2F5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измерить ширину реки.</a:t>
            </a:r>
            <a:br>
              <a:rPr lang="ru-RU" dirty="0"/>
            </a:br>
            <a:r>
              <a:rPr lang="ru-RU" dirty="0"/>
              <a:t>Задание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748870-4679-440F-83BA-5DAF4A784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Действительно ли расстояние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CD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равняется ширине реки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АВ?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Докажите это.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6D9ACA5-8E4C-4ABB-ACF7-014E3C2E2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9340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1B575D-3CD1-495D-8C8F-F5C608FD6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5781674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6915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01809-6C0B-4A37-A40F-76FC11D2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20" y="0"/>
            <a:ext cx="7886700" cy="85407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Практикум по оцениванию задачи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7F98E3-A3D1-47B1-80D5-3F03047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12603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03F0DF-00F2-4CC0-A1ED-6266CD7669F8}"/>
              </a:ext>
            </a:extLst>
          </p:cNvPr>
          <p:cNvSpPr txBox="1"/>
          <p:nvPr/>
        </p:nvSpPr>
        <p:spPr>
          <a:xfrm>
            <a:off x="629831" y="1371600"/>
            <a:ext cx="2951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Содержательная область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F636A-2A72-4ABB-87F9-3C59183A2A12}"/>
              </a:ext>
            </a:extLst>
          </p:cNvPr>
          <p:cNvSpPr txBox="1"/>
          <p:nvPr/>
        </p:nvSpPr>
        <p:spPr>
          <a:xfrm>
            <a:off x="648880" y="2226599"/>
            <a:ext cx="349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Компетентностная область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5D7FD0-875C-4AF8-8F4D-06E352823641}"/>
              </a:ext>
            </a:extLst>
          </p:cNvPr>
          <p:cNvSpPr txBox="1"/>
          <p:nvPr/>
        </p:nvSpPr>
        <p:spPr>
          <a:xfrm>
            <a:off x="629831" y="3139669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Контекст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9F8E16-D4CA-4EB5-AF9E-FD1E3055B791}"/>
              </a:ext>
            </a:extLst>
          </p:cNvPr>
          <p:cNvSpPr txBox="1"/>
          <p:nvPr/>
        </p:nvSpPr>
        <p:spPr>
          <a:xfrm>
            <a:off x="3809999" y="1404613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Пространство и форма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F260C2-A2FA-47A2-A146-E86496238AC2}"/>
              </a:ext>
            </a:extLst>
          </p:cNvPr>
          <p:cNvSpPr txBox="1"/>
          <p:nvPr/>
        </p:nvSpPr>
        <p:spPr>
          <a:xfrm>
            <a:off x="3810000" y="2210060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Формулировать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43ACD-BFAF-4958-93C2-B3B6FA158067}"/>
              </a:ext>
            </a:extLst>
          </p:cNvPr>
          <p:cNvSpPr txBox="1"/>
          <p:nvPr/>
        </p:nvSpPr>
        <p:spPr>
          <a:xfrm>
            <a:off x="3810000" y="2921099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Образование </a:t>
            </a:r>
            <a:r>
              <a:rPr lang="en-US" sz="2400" b="1" dirty="0">
                <a:solidFill>
                  <a:schemeClr val="accent6"/>
                </a:solidFill>
              </a:rPr>
              <a:t>/ </a:t>
            </a:r>
            <a:r>
              <a:rPr lang="ru-RU" sz="2400" b="1" dirty="0">
                <a:solidFill>
                  <a:schemeClr val="accent6"/>
                </a:solidFill>
              </a:rPr>
              <a:t>Профессиональная деятельность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130649-0241-49C8-830B-D1D6D9D299CA}"/>
              </a:ext>
            </a:extLst>
          </p:cNvPr>
          <p:cNvSpPr txBox="1"/>
          <p:nvPr/>
        </p:nvSpPr>
        <p:spPr>
          <a:xfrm>
            <a:off x="648880" y="762000"/>
            <a:ext cx="7352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Как измерить ширину реки. Задание 1. Характеристики задания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57D73F-6341-4802-AF2F-F75B8261995A}"/>
              </a:ext>
            </a:extLst>
          </p:cNvPr>
          <p:cNvSpPr txBox="1"/>
          <p:nvPr/>
        </p:nvSpPr>
        <p:spPr>
          <a:xfrm>
            <a:off x="648880" y="3966955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Уровень сложности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284E30E-F5FB-4B49-82FB-F7758488DB62}"/>
              </a:ext>
            </a:extLst>
          </p:cNvPr>
          <p:cNvSpPr txBox="1"/>
          <p:nvPr/>
        </p:nvSpPr>
        <p:spPr>
          <a:xfrm>
            <a:off x="3810000" y="3929872"/>
            <a:ext cx="385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Средний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B108FC-5AE1-4E77-8CF9-5345484BFCAF}"/>
              </a:ext>
            </a:extLst>
          </p:cNvPr>
          <p:cNvSpPr txBox="1"/>
          <p:nvPr/>
        </p:nvSpPr>
        <p:spPr>
          <a:xfrm>
            <a:off x="648880" y="4578032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Формат ответа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389A6B-A98A-46E8-A08E-157EBEC027AE}"/>
              </a:ext>
            </a:extLst>
          </p:cNvPr>
          <p:cNvSpPr txBox="1"/>
          <p:nvPr/>
        </p:nvSpPr>
        <p:spPr>
          <a:xfrm>
            <a:off x="3810000" y="4427506"/>
            <a:ext cx="475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С развернутым ответом (в виде текста или рисунка и текста)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3218AA-7566-41CB-B6C2-000C2A8298CA}"/>
              </a:ext>
            </a:extLst>
          </p:cNvPr>
          <p:cNvSpPr txBox="1"/>
          <p:nvPr/>
        </p:nvSpPr>
        <p:spPr>
          <a:xfrm>
            <a:off x="648880" y="5427196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Объект оценки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F9C424-95C9-4164-93AD-459A8609996E}"/>
              </a:ext>
            </a:extLst>
          </p:cNvPr>
          <p:cNvSpPr txBox="1"/>
          <p:nvPr/>
        </p:nvSpPr>
        <p:spPr>
          <a:xfrm>
            <a:off x="3810000" y="5276670"/>
            <a:ext cx="475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Алгоритм построения, основанный на равенстве треугольников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189584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55D584-C8F3-4352-8569-36FA7A38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Практикум по оцениванию задачи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3EF5582-C69C-445A-BEB5-2B8487FB6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8627558" cy="3810000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248426B-D8C7-435A-A9E3-1C8C57AF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8758" y="6370637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380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484B41-93C8-4947-B7BC-87C2A1476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оценивания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3D512BA-8811-4028-A0E7-534106795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5182"/>
            <a:ext cx="8298624" cy="377501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A0C23E6-86B1-43A6-952C-EEFFE684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399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CE66DA-B9BB-4289-BFF7-2D1B18154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измерить ширину реки.</a:t>
            </a:r>
            <a:br>
              <a:rPr lang="ru-RU" dirty="0"/>
            </a:br>
            <a:r>
              <a:rPr lang="ru-RU" dirty="0"/>
              <a:t>Задание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86070B-1CC1-4847-9280-E42CC5BF2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210550" cy="5118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2.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У Саши нет рулетки необходимой длины, поэтому он решил измерить расстояние от точки </a:t>
            </a:r>
            <a:r>
              <a:rPr lang="ru-RU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до точки </a:t>
            </a:r>
            <a:r>
              <a:rPr lang="ru-RU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шагами.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Саша узнал, что приближённо длину своего шага можно определить по формуле зависимости длины шага от роста: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mbria Math" panose="02040503050406030204" pitchFamily="18" charset="0"/>
              </a:rPr>
              <a:t>                                Д=Р/4+0,37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       где Д – длина одного шага (в метрах),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             Р – рост человека (в метрах). 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Воспользовавшись этой формулой, определите, чему будет равна ширина реки (в метрах), если от точки </a:t>
            </a:r>
            <a:r>
              <a:rPr lang="ru-RU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до точки </a:t>
            </a:r>
            <a:r>
              <a:rPr lang="ru-RU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Саша сделает 30 шагов. Рост Саши 180 см.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Результат округлите до целого.</a:t>
            </a:r>
          </a:p>
          <a:p>
            <a:pPr marL="0" indent="0">
              <a:buNone/>
            </a:pPr>
            <a:r>
              <a:rPr lang="ru-RU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                  Ответ: </a:t>
            </a:r>
            <a:endParaRPr lang="ru-RU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Решение</a:t>
            </a: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3E8088A-88EF-4436-A052-4CFF5B6F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277872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598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01809-6C0B-4A37-A40F-76FC11D2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20" y="0"/>
            <a:ext cx="7886700" cy="85407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Практикум по оцениванию задачи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7F98E3-A3D1-47B1-80D5-3F03047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12603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03F0DF-00F2-4CC0-A1ED-6266CD7669F8}"/>
              </a:ext>
            </a:extLst>
          </p:cNvPr>
          <p:cNvSpPr txBox="1"/>
          <p:nvPr/>
        </p:nvSpPr>
        <p:spPr>
          <a:xfrm>
            <a:off x="629831" y="1371600"/>
            <a:ext cx="2951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Содержательная область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F636A-2A72-4ABB-87F9-3C59183A2A12}"/>
              </a:ext>
            </a:extLst>
          </p:cNvPr>
          <p:cNvSpPr txBox="1"/>
          <p:nvPr/>
        </p:nvSpPr>
        <p:spPr>
          <a:xfrm>
            <a:off x="648880" y="2226599"/>
            <a:ext cx="349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Компетентностная область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5D7FD0-875C-4AF8-8F4D-06E352823641}"/>
              </a:ext>
            </a:extLst>
          </p:cNvPr>
          <p:cNvSpPr txBox="1"/>
          <p:nvPr/>
        </p:nvSpPr>
        <p:spPr>
          <a:xfrm>
            <a:off x="629831" y="3139669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Контекст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9F8E16-D4CA-4EB5-AF9E-FD1E3055B791}"/>
              </a:ext>
            </a:extLst>
          </p:cNvPr>
          <p:cNvSpPr txBox="1"/>
          <p:nvPr/>
        </p:nvSpPr>
        <p:spPr>
          <a:xfrm>
            <a:off x="3809999" y="1404613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Количество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F260C2-A2FA-47A2-A146-E86496238AC2}"/>
              </a:ext>
            </a:extLst>
          </p:cNvPr>
          <p:cNvSpPr txBox="1"/>
          <p:nvPr/>
        </p:nvSpPr>
        <p:spPr>
          <a:xfrm>
            <a:off x="3810000" y="2210060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Применять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43ACD-BFAF-4958-93C2-B3B6FA158067}"/>
              </a:ext>
            </a:extLst>
          </p:cNvPr>
          <p:cNvSpPr txBox="1"/>
          <p:nvPr/>
        </p:nvSpPr>
        <p:spPr>
          <a:xfrm>
            <a:off x="3810000" y="2921099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Образование </a:t>
            </a:r>
            <a:r>
              <a:rPr lang="en-US" sz="2400" b="1" dirty="0">
                <a:solidFill>
                  <a:schemeClr val="accent6"/>
                </a:solidFill>
              </a:rPr>
              <a:t>/ </a:t>
            </a:r>
            <a:r>
              <a:rPr lang="ru-RU" sz="2400" b="1" dirty="0">
                <a:solidFill>
                  <a:schemeClr val="accent6"/>
                </a:solidFill>
              </a:rPr>
              <a:t>Профессиональная деятельность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130649-0241-49C8-830B-D1D6D9D299CA}"/>
              </a:ext>
            </a:extLst>
          </p:cNvPr>
          <p:cNvSpPr txBox="1"/>
          <p:nvPr/>
        </p:nvSpPr>
        <p:spPr>
          <a:xfrm>
            <a:off x="648880" y="762000"/>
            <a:ext cx="7352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Как измерить ширину реки. Задание 2. Характеристики задания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57D73F-6341-4802-AF2F-F75B8261995A}"/>
              </a:ext>
            </a:extLst>
          </p:cNvPr>
          <p:cNvSpPr txBox="1"/>
          <p:nvPr/>
        </p:nvSpPr>
        <p:spPr>
          <a:xfrm>
            <a:off x="648880" y="3966955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Уровень сложности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284E30E-F5FB-4B49-82FB-F7758488DB62}"/>
              </a:ext>
            </a:extLst>
          </p:cNvPr>
          <p:cNvSpPr txBox="1"/>
          <p:nvPr/>
        </p:nvSpPr>
        <p:spPr>
          <a:xfrm>
            <a:off x="3810000" y="3929872"/>
            <a:ext cx="385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Высокий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B108FC-5AE1-4E77-8CF9-5345484BFCAF}"/>
              </a:ext>
            </a:extLst>
          </p:cNvPr>
          <p:cNvSpPr txBox="1"/>
          <p:nvPr/>
        </p:nvSpPr>
        <p:spPr>
          <a:xfrm>
            <a:off x="648880" y="4578032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Формат ответа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389A6B-A98A-46E8-A08E-157EBEC027AE}"/>
              </a:ext>
            </a:extLst>
          </p:cNvPr>
          <p:cNvSpPr txBox="1"/>
          <p:nvPr/>
        </p:nvSpPr>
        <p:spPr>
          <a:xfrm>
            <a:off x="3810000" y="4427506"/>
            <a:ext cx="475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С развернутым ответом (в виде текста решения)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3218AA-7566-41CB-B6C2-000C2A8298CA}"/>
              </a:ext>
            </a:extLst>
          </p:cNvPr>
          <p:cNvSpPr txBox="1"/>
          <p:nvPr/>
        </p:nvSpPr>
        <p:spPr>
          <a:xfrm>
            <a:off x="648880" y="5427196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Объект оценки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F9C424-95C9-4164-93AD-459A8609996E}"/>
              </a:ext>
            </a:extLst>
          </p:cNvPr>
          <p:cNvSpPr txBox="1"/>
          <p:nvPr/>
        </p:nvSpPr>
        <p:spPr>
          <a:xfrm>
            <a:off x="3810000" y="5276670"/>
            <a:ext cx="475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Применение алгоритма построения, вычисления по формуле</a:t>
            </a:r>
          </a:p>
        </p:txBody>
      </p:sp>
    </p:spTree>
    <p:extLst>
      <p:ext uri="{BB962C8B-B14F-4D97-AF65-F5344CB8AC3E}">
        <p14:creationId xmlns:p14="http://schemas.microsoft.com/office/powerpoint/2010/main" val="26096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67E3D1-5D83-4F29-95EF-9FE66E85D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оценивания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116528F-4C45-45B1-9C44-0CC22428F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53626"/>
            <a:ext cx="8458200" cy="1675374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FD3E4A-75E0-48E7-ACC9-40694304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340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2D486C-8A4B-4049-A6D8-70767807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измерить ширину реки. </a:t>
            </a:r>
            <a:br>
              <a:rPr lang="ru-RU" dirty="0"/>
            </a:br>
            <a:r>
              <a:rPr lang="ru-RU" dirty="0"/>
              <a:t>Задание 3.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5E7301-BB8B-42FF-96A6-5D1D7484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3.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Выполняя измерения на местности, Саша столкнулся с неожиданным препятствием: от точки </a:t>
            </a:r>
            <a:r>
              <a:rPr lang="ru-RU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Е </a:t>
            </a:r>
            <a:r>
              <a:rPr lang="ru-RU" sz="18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он смог сделать только 40 шагов, так как на его пути оказался заболоченный участок (см. рисунок ниже). </a:t>
            </a:r>
          </a:p>
          <a:p>
            <a:endParaRPr lang="ru-RU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ru-RU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ru-RU" sz="1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endParaRPr lang="ru-RU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Каким образом Саша может завершить свои измерения?      Укажите способ, который он может применить, и приведите его обоснование.</a:t>
            </a:r>
          </a:p>
          <a:p>
            <a:pPr marL="0" indent="0">
              <a:buNone/>
            </a:pPr>
            <a:r>
              <a:rPr lang="ru-RU" sz="1800" i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Способ: </a:t>
            </a:r>
            <a:endParaRPr lang="ru-RU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Обоснование: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E341572-0073-4648-A8F4-40F98E8A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69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E272E56-3426-4A2A-872B-890D8601D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61548"/>
            <a:ext cx="4341812" cy="1934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753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77E823-1DE5-4F03-BCEA-7F4315B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PISA-2022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6B2E72-F69D-48C4-A537-889EEDEB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400" dirty="0"/>
              <a:t>Исследование будет измерять, насколько эффективно образовательные системы стран готовят учащихся к использованию математики во всех аспектах их личной, общественной и профессиональной жизни.</a:t>
            </a:r>
          </a:p>
          <a:p>
            <a:pPr>
              <a:lnSpc>
                <a:spcPct val="120000"/>
              </a:lnSpc>
            </a:pPr>
            <a:endParaRPr lang="ru-RU" sz="2400" dirty="0"/>
          </a:p>
          <a:p>
            <a:pPr>
              <a:lnSpc>
                <a:spcPct val="120000"/>
              </a:lnSpc>
            </a:pPr>
            <a:r>
              <a:rPr lang="ru-RU" sz="2400" dirty="0"/>
              <a:t>Концепция объясняет теоретические основы оценивания математической грамотности в исследовании PISA, а также включает официальное определение понятия «математическая грамотность».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21F98A-5753-4710-8E22-213EFB75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9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901809-6C0B-4A37-A40F-76FC11D2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20" y="0"/>
            <a:ext cx="7886700" cy="85407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/>
              <a:t>Практикум по оцениванию задачи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F7F98E3-A3D1-47B1-80D5-3F030473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12603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03F0DF-00F2-4CC0-A1ED-6266CD7669F8}"/>
              </a:ext>
            </a:extLst>
          </p:cNvPr>
          <p:cNvSpPr txBox="1"/>
          <p:nvPr/>
        </p:nvSpPr>
        <p:spPr>
          <a:xfrm>
            <a:off x="629831" y="1371600"/>
            <a:ext cx="2951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Содержательная область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F636A-2A72-4ABB-87F9-3C59183A2A12}"/>
              </a:ext>
            </a:extLst>
          </p:cNvPr>
          <p:cNvSpPr txBox="1"/>
          <p:nvPr/>
        </p:nvSpPr>
        <p:spPr>
          <a:xfrm>
            <a:off x="648880" y="2226599"/>
            <a:ext cx="3495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Компетентностная область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5D7FD0-875C-4AF8-8F4D-06E352823641}"/>
              </a:ext>
            </a:extLst>
          </p:cNvPr>
          <p:cNvSpPr txBox="1"/>
          <p:nvPr/>
        </p:nvSpPr>
        <p:spPr>
          <a:xfrm>
            <a:off x="629831" y="3139669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Контекст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9F8E16-D4CA-4EB5-AF9E-FD1E3055B791}"/>
              </a:ext>
            </a:extLst>
          </p:cNvPr>
          <p:cNvSpPr txBox="1"/>
          <p:nvPr/>
        </p:nvSpPr>
        <p:spPr>
          <a:xfrm>
            <a:off x="3809999" y="1404613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Пространство и форма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0F260C2-A2FA-47A2-A146-E86496238AC2}"/>
              </a:ext>
            </a:extLst>
          </p:cNvPr>
          <p:cNvSpPr txBox="1"/>
          <p:nvPr/>
        </p:nvSpPr>
        <p:spPr>
          <a:xfrm>
            <a:off x="3810000" y="2210060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Рассуждать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E43ACD-BFAF-4958-93C2-B3B6FA158067}"/>
              </a:ext>
            </a:extLst>
          </p:cNvPr>
          <p:cNvSpPr txBox="1"/>
          <p:nvPr/>
        </p:nvSpPr>
        <p:spPr>
          <a:xfrm>
            <a:off x="3810000" y="2921099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Образование </a:t>
            </a:r>
            <a:r>
              <a:rPr lang="en-US" sz="2400" b="1" dirty="0">
                <a:solidFill>
                  <a:schemeClr val="accent6"/>
                </a:solidFill>
              </a:rPr>
              <a:t>/ </a:t>
            </a:r>
            <a:r>
              <a:rPr lang="ru-RU" sz="2400" b="1" dirty="0">
                <a:solidFill>
                  <a:schemeClr val="accent6"/>
                </a:solidFill>
              </a:rPr>
              <a:t>Профессиональная деятельность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130649-0241-49C8-830B-D1D6D9D299CA}"/>
              </a:ext>
            </a:extLst>
          </p:cNvPr>
          <p:cNvSpPr txBox="1"/>
          <p:nvPr/>
        </p:nvSpPr>
        <p:spPr>
          <a:xfrm>
            <a:off x="648880" y="762000"/>
            <a:ext cx="73521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Как измерить ширину реки. Задание 3. Характеристики задания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457D73F-6341-4802-AF2F-F75B8261995A}"/>
              </a:ext>
            </a:extLst>
          </p:cNvPr>
          <p:cNvSpPr txBox="1"/>
          <p:nvPr/>
        </p:nvSpPr>
        <p:spPr>
          <a:xfrm>
            <a:off x="648880" y="3966955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Уровень сложности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284E30E-F5FB-4B49-82FB-F7758488DB62}"/>
              </a:ext>
            </a:extLst>
          </p:cNvPr>
          <p:cNvSpPr txBox="1"/>
          <p:nvPr/>
        </p:nvSpPr>
        <p:spPr>
          <a:xfrm>
            <a:off x="3810000" y="3929872"/>
            <a:ext cx="385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Высокий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AB108FC-5AE1-4E77-8CF9-5345484BFCAF}"/>
              </a:ext>
            </a:extLst>
          </p:cNvPr>
          <p:cNvSpPr txBox="1"/>
          <p:nvPr/>
        </p:nvSpPr>
        <p:spPr>
          <a:xfrm>
            <a:off x="648880" y="4578032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Формат ответа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2389A6B-A98A-46E8-A08E-157EBEC027AE}"/>
              </a:ext>
            </a:extLst>
          </p:cNvPr>
          <p:cNvSpPr txBox="1"/>
          <p:nvPr/>
        </p:nvSpPr>
        <p:spPr>
          <a:xfrm>
            <a:off x="3810000" y="4427506"/>
            <a:ext cx="4755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С развернутым ответом (в виде текста или рисунка и текста)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3218AA-7566-41CB-B6C2-000C2A8298CA}"/>
              </a:ext>
            </a:extLst>
          </p:cNvPr>
          <p:cNvSpPr txBox="1"/>
          <p:nvPr/>
        </p:nvSpPr>
        <p:spPr>
          <a:xfrm>
            <a:off x="648880" y="5427196"/>
            <a:ext cx="3495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Объект оценки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FF9C424-95C9-4164-93AD-459A8609996E}"/>
              </a:ext>
            </a:extLst>
          </p:cNvPr>
          <p:cNvSpPr txBox="1"/>
          <p:nvPr/>
        </p:nvSpPr>
        <p:spPr>
          <a:xfrm>
            <a:off x="3810000" y="5276670"/>
            <a:ext cx="4755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/>
                </a:solidFill>
              </a:rPr>
              <a:t>Адаптировать приведенный алгоритм построения, следуя условиям</a:t>
            </a:r>
          </a:p>
        </p:txBody>
      </p:sp>
    </p:spTree>
    <p:extLst>
      <p:ext uri="{BB962C8B-B14F-4D97-AF65-F5344CB8AC3E}">
        <p14:creationId xmlns:p14="http://schemas.microsoft.com/office/powerpoint/2010/main" val="22219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17E72-0D37-4701-AD06-775F0BEC2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57" y="152400"/>
            <a:ext cx="7886700" cy="533400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оценивания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46C3211-275A-4CEB-96A9-75FB0C85A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737438"/>
            <a:ext cx="5867400" cy="596816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4087BCE-4C08-441F-9C8C-846E1A21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10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4EAE0C-1D20-43D7-94A4-2E01500EB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33850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77E823-1DE5-4F03-BCEA-7F4315B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PISA-2022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6B2E72-F69D-48C4-A537-889EEDEB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400" b="1" dirty="0">
                <a:solidFill>
                  <a:schemeClr val="accent1"/>
                </a:solidFill>
              </a:rPr>
              <a:t>Математическая грамотность</a:t>
            </a:r>
            <a:r>
              <a:rPr lang="ru-RU" sz="2400" dirty="0"/>
              <a:t> – это способность человека мыслить математически, </a:t>
            </a:r>
            <a:r>
              <a:rPr lang="ru-RU" sz="2400" b="1" dirty="0"/>
              <a:t>формулировать</a:t>
            </a:r>
            <a:r>
              <a:rPr lang="ru-RU" sz="2400" dirty="0"/>
              <a:t>, </a:t>
            </a:r>
            <a:r>
              <a:rPr lang="ru-RU" sz="2400" b="1" dirty="0"/>
              <a:t>применят</a:t>
            </a:r>
            <a:r>
              <a:rPr lang="ru-RU" sz="2400" dirty="0"/>
              <a:t>ь и </a:t>
            </a:r>
            <a:r>
              <a:rPr lang="ru-RU" sz="2400" b="1" dirty="0"/>
              <a:t>интерпретировать</a:t>
            </a:r>
            <a:r>
              <a:rPr lang="ru-RU" sz="2400" dirty="0"/>
              <a:t> математику для решения задач в разнообразных практических контекстах.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Она включает в себя понятия, процедуры и факты, а также инструменты для описания, объяснения и предсказания явлений. 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 в 21 веке.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821F98A-5753-4710-8E22-213EFB75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0619BA-A250-45F2-807F-6A354826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нового в PISA–2022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8F2F2B7-292B-462F-9A33-F8C28CB4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Цель PISA–2022 – рассмотреть математику в быстро меняющемся мире, движимом новыми технологиями и тенденциями, в которых граждане проявляют творческий подход и заняты, делая нестандартные суждения для себя и общества, в котором они живут.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Это привлекает внимание к умению математически рассуждать, что всегда было частью системы PISA.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Это технологическое изменение также создает необходимость для студентов понимать те концепции вычислительного мышления, которые являются частью математической грамотности.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2000" dirty="0"/>
              <a:t>Наконец, структура признает, что улучшенная компьютерная оценка доступна большинству студентов в рамках PISA.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DB84A3-FADF-4FB3-968A-2199C13E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2" id="{8C3EEED5-709E-49CA-925B-EAA134050574}" vid="{A1C0057A-435B-440F-A08B-A3099C44710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2308</TotalTime>
  <Words>3174</Words>
  <Application>Microsoft Office PowerPoint</Application>
  <PresentationFormat>Экран (4:3)</PresentationFormat>
  <Paragraphs>443</Paragraphs>
  <Slides>72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Тема2</vt:lpstr>
      <vt:lpstr>СУЩНОСТЬ ФУНКЦИОНАЛЬНОЙ МАТЕМАТИЧЕСКОЙ ГРАМОТНОСТИ </vt:lpstr>
      <vt:lpstr>Что такое «грамотность»?</vt:lpstr>
      <vt:lpstr>Основной вопрос PISA : </vt:lpstr>
      <vt:lpstr>Основные составляющие функциональной грамотности</vt:lpstr>
      <vt:lpstr>Начало нового цикла исследования PISA-2021</vt:lpstr>
      <vt:lpstr>Концепция направления «математическая грамотность» исследования pisa-2022 </vt:lpstr>
      <vt:lpstr>PISA-2022</vt:lpstr>
      <vt:lpstr>PISA-2022</vt:lpstr>
      <vt:lpstr>Что нового в PISA–2022 </vt:lpstr>
      <vt:lpstr>Математические рассуждения </vt:lpstr>
      <vt:lpstr>Ключевые понятия</vt:lpstr>
      <vt:lpstr>Математическая грамотность (PISA)</vt:lpstr>
      <vt:lpstr>Динамика результатов российских учащихся по математической грамотности по компетенциям и областям содержания</vt:lpstr>
      <vt:lpstr>Формулировать</vt:lpstr>
      <vt:lpstr>Формулировать</vt:lpstr>
      <vt:lpstr>Формулировать</vt:lpstr>
      <vt:lpstr>Формулировать</vt:lpstr>
      <vt:lpstr>Использовать </vt:lpstr>
      <vt:lpstr>Использовать </vt:lpstr>
      <vt:lpstr>Использовать</vt:lpstr>
      <vt:lpstr>Интерпретировать и оценивать </vt:lpstr>
      <vt:lpstr>Интерпретировать и оценивать </vt:lpstr>
      <vt:lpstr>Интерпретировать и оценивать </vt:lpstr>
      <vt:lpstr>Содержание знаний </vt:lpstr>
      <vt:lpstr>Какие задания используются  в исследованиях PISA?</vt:lpstr>
      <vt:lpstr>Контексты </vt:lpstr>
      <vt:lpstr>Контексты </vt:lpstr>
      <vt:lpstr>Контексты </vt:lpstr>
      <vt:lpstr>Контексты </vt:lpstr>
      <vt:lpstr>Контексты </vt:lpstr>
      <vt:lpstr>Навыки 21-го века </vt:lpstr>
      <vt:lpstr>Особый акцент в оценке PISA 2022</vt:lpstr>
      <vt:lpstr>Математическое содержание, которое используется при конструировании заданий сконцентрировано вокруг четырех фундаментальных идей. </vt:lpstr>
      <vt:lpstr>Примеры задач, иллюстрирующие задания на формирование и оценку математической грамотности в контексте международного исследования PISA.  </vt:lpstr>
      <vt:lpstr>Бытовые отходы</vt:lpstr>
      <vt:lpstr>Классификация задачи </vt:lpstr>
      <vt:lpstr>Походка </vt:lpstr>
      <vt:lpstr>Классификация задачи </vt:lpstr>
      <vt:lpstr>Садовник</vt:lpstr>
      <vt:lpstr>Презентация PowerPoint</vt:lpstr>
      <vt:lpstr>Классификация задачи </vt:lpstr>
      <vt:lpstr>Уровень 6. Описание</vt:lpstr>
      <vt:lpstr>Уровень 6. Примеры заданий</vt:lpstr>
      <vt:lpstr>Уровень 5. Описание</vt:lpstr>
      <vt:lpstr>Уровень 5. Примеры заданий</vt:lpstr>
      <vt:lpstr>Уровень 4. Описание</vt:lpstr>
      <vt:lpstr>Уровень 4. Примеры заданий</vt:lpstr>
      <vt:lpstr>Уровень 3. Описание</vt:lpstr>
      <vt:lpstr>Уровень 3. Примеры заданий</vt:lpstr>
      <vt:lpstr>Уровень 2.  Описание</vt:lpstr>
      <vt:lpstr>Уровень 2. Примеры заданий</vt:lpstr>
      <vt:lpstr>Уровень 1. Описание</vt:lpstr>
      <vt:lpstr>Уровень 1. Примеры заданий</vt:lpstr>
      <vt:lpstr>Уровень ниже 1 (2018 год).</vt:lpstr>
      <vt:lpstr>Презентация PowerPoint</vt:lpstr>
      <vt:lpstr>Проблемы, выявленные у российских учащихся по результатам исследований PISA</vt:lpstr>
      <vt:lpstr>Что можно сделать  для совершенствования школьного математического образования ?</vt:lpstr>
      <vt:lpstr>Презентация PowerPoint</vt:lpstr>
      <vt:lpstr>Материалы по математической грамотности</vt:lpstr>
      <vt:lpstr>Комплексное задание. 9 класс. «Как измерить ширину реки»  (3 задания).</vt:lpstr>
      <vt:lpstr>Как измерить ширину реки</vt:lpstr>
      <vt:lpstr>Как измерить ширину реки. Задание 1</vt:lpstr>
      <vt:lpstr>Практикум по оцениванию задачи</vt:lpstr>
      <vt:lpstr>Практикум по оцениванию задачи</vt:lpstr>
      <vt:lpstr>Система оценивания</vt:lpstr>
      <vt:lpstr>Как измерить ширину реки. Задание 2</vt:lpstr>
      <vt:lpstr>Практикум по оцениванию задачи</vt:lpstr>
      <vt:lpstr>Система оценивания</vt:lpstr>
      <vt:lpstr>Как измерить ширину реки.  Задание 3.</vt:lpstr>
      <vt:lpstr>Практикум по оцениванию задачи</vt:lpstr>
      <vt:lpstr>Система оценивания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Учитель</cp:lastModifiedBy>
  <cp:revision>181</cp:revision>
  <dcterms:created xsi:type="dcterms:W3CDTF">2016-12-07T17:05:48Z</dcterms:created>
  <dcterms:modified xsi:type="dcterms:W3CDTF">2021-12-13T23:09:06Z</dcterms:modified>
</cp:coreProperties>
</file>